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8" r:id="rId3"/>
    <p:sldId id="287" r:id="rId4"/>
    <p:sldId id="288" r:id="rId5"/>
    <p:sldId id="276" r:id="rId6"/>
    <p:sldId id="275" r:id="rId7"/>
    <p:sldId id="274" r:id="rId8"/>
    <p:sldId id="259" r:id="rId9"/>
    <p:sldId id="277" r:id="rId10"/>
    <p:sldId id="272" r:id="rId11"/>
    <p:sldId id="278" r:id="rId12"/>
    <p:sldId id="279" r:id="rId13"/>
    <p:sldId id="280" r:id="rId14"/>
    <p:sldId id="281" r:id="rId15"/>
    <p:sldId id="282" r:id="rId16"/>
    <p:sldId id="283" r:id="rId17"/>
    <p:sldId id="284" r:id="rId18"/>
    <p:sldId id="285" r:id="rId19"/>
    <p:sldId id="289" r:id="rId20"/>
    <p:sldId id="286" r:id="rId21"/>
    <p:sldId id="290" r:id="rId22"/>
    <p:sldId id="291" r:id="rId23"/>
    <p:sldId id="268" r:id="rId24"/>
  </p:sldIdLst>
  <p:sldSz cx="9144000" cy="6858000" type="screen4x3"/>
  <p:notesSz cx="6858000" cy="9144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197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A002-1D16-9A4B-9B8C-6A01E33F192D}" type="datetimeFigureOut">
              <a:rPr lang="pl-PL" smtClean="0"/>
              <a:t>2014-01-30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CDB9A-F8A0-3142-813B-657810EE6BA4}" type="slidenum">
              <a:rPr lang="pl-PL" smtClean="0"/>
              <a:t>‹#›</a:t>
            </a:fld>
            <a:endParaRPr lang="pl-PL"/>
          </a:p>
        </p:txBody>
      </p:sp>
    </p:spTree>
    <p:extLst>
      <p:ext uri="{BB962C8B-B14F-4D97-AF65-F5344CB8AC3E}">
        <p14:creationId xmlns:p14="http://schemas.microsoft.com/office/powerpoint/2010/main" val="2385109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5BCDB9A-F8A0-3142-813B-657810EE6BA4}" type="slidenum">
              <a:rPr lang="pl-PL" smtClean="0"/>
              <a:t>1</a:t>
            </a:fld>
            <a:endParaRPr lang="pl-PL"/>
          </a:p>
        </p:txBody>
      </p:sp>
    </p:spTree>
    <p:extLst>
      <p:ext uri="{BB962C8B-B14F-4D97-AF65-F5344CB8AC3E}">
        <p14:creationId xmlns:p14="http://schemas.microsoft.com/office/powerpoint/2010/main" val="191675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5BCDB9A-F8A0-3142-813B-657810EE6BA4}" type="slidenum">
              <a:rPr lang="pl-PL" smtClean="0"/>
              <a:t>23</a:t>
            </a:fld>
            <a:endParaRPr lang="pl-PL"/>
          </a:p>
        </p:txBody>
      </p:sp>
    </p:spTree>
    <p:extLst>
      <p:ext uri="{BB962C8B-B14F-4D97-AF65-F5344CB8AC3E}">
        <p14:creationId xmlns:p14="http://schemas.microsoft.com/office/powerpoint/2010/main" val="75203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 styl wz. tyt.</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1AB1973-4878-AB46-A8D0-545AB7E5BA1B}" type="datetimeFigureOut">
              <a:rPr lang="pl-PL" smtClean="0"/>
              <a:t>2014-01-30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301576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AB1973-4878-AB46-A8D0-545AB7E5BA1B}" type="datetimeFigureOut">
              <a:rPr lang="pl-PL" smtClean="0"/>
              <a:t>2014-01-30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31302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AB1973-4878-AB46-A8D0-545AB7E5BA1B}" type="datetimeFigureOut">
              <a:rPr lang="pl-PL" smtClean="0"/>
              <a:t>2014-01-30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301042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1AB1973-4878-AB46-A8D0-545AB7E5BA1B}" type="datetimeFigureOut">
              <a:rPr lang="pl-PL" smtClean="0"/>
              <a:t>2014-01-30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200515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 styl wz. tyt.</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1AB1973-4878-AB46-A8D0-545AB7E5BA1B}" type="datetimeFigureOut">
              <a:rPr lang="pl-PL" smtClean="0"/>
              <a:t>2014-01-30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351269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1AB1973-4878-AB46-A8D0-545AB7E5BA1B}" type="datetimeFigureOut">
              <a:rPr lang="pl-PL" smtClean="0"/>
              <a:t>2014-01-30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166276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 styl wz. tyt.</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1AB1973-4878-AB46-A8D0-545AB7E5BA1B}" type="datetimeFigureOut">
              <a:rPr lang="pl-PL" smtClean="0"/>
              <a:t>2014-01-30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195420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2"/>
          <p:cNvSpPr>
            <a:spLocks noGrp="1"/>
          </p:cNvSpPr>
          <p:nvPr>
            <p:ph type="dt" sz="half" idx="10"/>
          </p:nvPr>
        </p:nvSpPr>
        <p:spPr/>
        <p:txBody>
          <a:bodyPr/>
          <a:lstStyle/>
          <a:p>
            <a:fld id="{51AB1973-4878-AB46-A8D0-545AB7E5BA1B}" type="datetimeFigureOut">
              <a:rPr lang="pl-PL" smtClean="0"/>
              <a:t>2014-01-30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156983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1AB1973-4878-AB46-A8D0-545AB7E5BA1B}" type="datetimeFigureOut">
              <a:rPr lang="pl-PL" smtClean="0"/>
              <a:t>2014-01-30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382083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 styl wz. tyt.</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1AB1973-4878-AB46-A8D0-545AB7E5BA1B}" type="datetimeFigureOut">
              <a:rPr lang="pl-PL" smtClean="0"/>
              <a:t>2014-01-30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225722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 styl wz. tyt.</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1AB1973-4878-AB46-A8D0-545AB7E5BA1B}" type="datetimeFigureOut">
              <a:rPr lang="pl-PL" smtClean="0"/>
              <a:t>2014-01-30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1316A-6A4D-0644-B5C4-3E4B5148048C}" type="slidenum">
              <a:rPr lang="pl-PL" smtClean="0"/>
              <a:t>‹#›</a:t>
            </a:fld>
            <a:endParaRPr lang="pl-PL"/>
          </a:p>
        </p:txBody>
      </p:sp>
    </p:spTree>
    <p:extLst>
      <p:ext uri="{BB962C8B-B14F-4D97-AF65-F5344CB8AC3E}">
        <p14:creationId xmlns:p14="http://schemas.microsoft.com/office/powerpoint/2010/main" val="180534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 styl wz. tyt.</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B1973-4878-AB46-A8D0-545AB7E5BA1B}" type="datetimeFigureOut">
              <a:rPr lang="pl-PL" smtClean="0"/>
              <a:t>2014-01-30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1316A-6A4D-0644-B5C4-3E4B5148048C}" type="slidenum">
              <a:rPr lang="pl-PL" smtClean="0"/>
              <a:t>‹#›</a:t>
            </a:fld>
            <a:endParaRPr lang="pl-PL"/>
          </a:p>
        </p:txBody>
      </p:sp>
    </p:spTree>
    <p:extLst>
      <p:ext uri="{BB962C8B-B14F-4D97-AF65-F5344CB8AC3E}">
        <p14:creationId xmlns:p14="http://schemas.microsoft.com/office/powerpoint/2010/main" val="99064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ctrTitle"/>
          </p:nvPr>
        </p:nvSpPr>
        <p:spPr>
          <a:xfrm>
            <a:off x="685800" y="2838701"/>
            <a:ext cx="7772400" cy="1470025"/>
          </a:xfrm>
        </p:spPr>
        <p:txBody>
          <a:bodyPr>
            <a:normAutofit fontScale="90000"/>
          </a:bodyPr>
          <a:lstStyle/>
          <a:p>
            <a:r>
              <a:rPr lang="pl-PL" b="1" dirty="0" smtClean="0"/>
              <a:t>Standardy usług publicznych </a:t>
            </a:r>
            <a:r>
              <a:rPr lang="pl-PL" dirty="0" smtClean="0"/>
              <a:t/>
            </a:r>
            <a:br>
              <a:rPr lang="pl-PL" dirty="0" smtClean="0"/>
            </a:br>
            <a:r>
              <a:rPr lang="pl-PL" sz="4000" dirty="0" smtClean="0"/>
              <a:t>w zakresie edukacji, kultury, </a:t>
            </a:r>
            <a:br>
              <a:rPr lang="pl-PL" sz="4000" dirty="0" smtClean="0"/>
            </a:br>
            <a:r>
              <a:rPr lang="pl-PL" sz="4000" dirty="0" smtClean="0"/>
              <a:t>pomocy społecznej, </a:t>
            </a:r>
            <a:br>
              <a:rPr lang="pl-PL" sz="4000" dirty="0" smtClean="0"/>
            </a:br>
            <a:r>
              <a:rPr lang="pl-PL" sz="4000" dirty="0" smtClean="0"/>
              <a:t>usług komunalnych i komunikacyjnych </a:t>
            </a:r>
            <a:endParaRPr lang="pl-PL" sz="4000" dirty="0"/>
          </a:p>
        </p:txBody>
      </p:sp>
      <p:sp>
        <p:nvSpPr>
          <p:cNvPr id="3" name="Podtytuł 2"/>
          <p:cNvSpPr>
            <a:spLocks noGrp="1"/>
          </p:cNvSpPr>
          <p:nvPr>
            <p:ph type="subTitle" idx="1"/>
          </p:nvPr>
        </p:nvSpPr>
        <p:spPr>
          <a:xfrm>
            <a:off x="4518526" y="4957012"/>
            <a:ext cx="4625474" cy="731519"/>
          </a:xfrm>
        </p:spPr>
        <p:txBody>
          <a:bodyPr>
            <a:normAutofit/>
          </a:bodyPr>
          <a:lstStyle/>
          <a:p>
            <a:pPr algn="l"/>
            <a:r>
              <a:rPr lang="pl-PL" sz="1800" dirty="0" smtClean="0"/>
              <a:t>Dr Monika Matusiak</a:t>
            </a:r>
          </a:p>
          <a:p>
            <a:pPr algn="l"/>
            <a:r>
              <a:rPr lang="pl-PL" sz="1800" dirty="0" smtClean="0"/>
              <a:t>Uniwersytet Ekonomiczny w Poznaniu</a:t>
            </a:r>
          </a:p>
        </p:txBody>
      </p:sp>
      <p:grpSp>
        <p:nvGrpSpPr>
          <p:cNvPr id="10" name="Grupa 9"/>
          <p:cNvGrpSpPr/>
          <p:nvPr/>
        </p:nvGrpSpPr>
        <p:grpSpPr>
          <a:xfrm>
            <a:off x="1" y="0"/>
            <a:ext cx="9143999" cy="1437768"/>
            <a:chOff x="1" y="0"/>
            <a:chExt cx="9143999" cy="1437768"/>
          </a:xfrm>
        </p:grpSpPr>
        <p:pic>
          <p:nvPicPr>
            <p:cNvPr id="4" name="Obraz 3"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5" name="Obraz 4" descr="ImageGen.ashx.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smtClean="0">
                <a:solidFill>
                  <a:srgbClr val="008000"/>
                </a:solidFill>
              </a:rPr>
              <a:t>samorządó</a:t>
            </a:r>
            <a:r>
              <a:rPr lang="pl-PL" sz="1600" b="1" dirty="0">
                <a:solidFill>
                  <a:srgbClr val="008000"/>
                </a:solidFill>
              </a:rPr>
              <a:t>w</a:t>
            </a:r>
            <a:r>
              <a:rPr lang="pl-PL" sz="1600" b="1" dirty="0" smtClean="0">
                <a:solidFill>
                  <a:srgbClr val="008000"/>
                </a:solidFill>
              </a:rPr>
              <a:t> Południowej Wielkopolski </a:t>
            </a:r>
          </a:p>
          <a:p>
            <a:pPr algn="ctr"/>
            <a:r>
              <a:rPr lang="pl-PL" sz="1600" b="1" dirty="0" smtClean="0">
                <a:solidFill>
                  <a:srgbClr val="008000"/>
                </a:solidFill>
              </a:rPr>
              <a:t>na rzecz zwiększenia dostępności i jakości usług publicznych</a:t>
            </a:r>
            <a:endParaRPr lang="pl-PL" sz="1600" dirty="0">
              <a:solidFill>
                <a:srgbClr val="008000"/>
              </a:solidFill>
            </a:endParaRPr>
          </a:p>
        </p:txBody>
      </p:sp>
      <p:sp>
        <p:nvSpPr>
          <p:cNvPr id="12" name="pole tekstowe 11"/>
          <p:cNvSpPr txBox="1"/>
          <p:nvPr/>
        </p:nvSpPr>
        <p:spPr>
          <a:xfrm>
            <a:off x="548640" y="6564429"/>
            <a:ext cx="6901314"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3107314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095785"/>
            <a:ext cx="8229600" cy="636092"/>
          </a:xfrm>
        </p:spPr>
        <p:txBody>
          <a:bodyPr>
            <a:normAutofit/>
          </a:bodyPr>
          <a:lstStyle/>
          <a:p>
            <a:r>
              <a:rPr lang="pl-PL" sz="3300" dirty="0" smtClean="0"/>
              <a:t>Standaryzacja usług publicznych</a:t>
            </a:r>
            <a:endParaRPr lang="pl-PL" sz="3300" dirty="0"/>
          </a:p>
        </p:txBody>
      </p:sp>
      <p:sp>
        <p:nvSpPr>
          <p:cNvPr id="3" name="Symbol zastępczy zawartości 2"/>
          <p:cNvSpPr>
            <a:spLocks noGrp="1"/>
          </p:cNvSpPr>
          <p:nvPr>
            <p:ph idx="1"/>
          </p:nvPr>
        </p:nvSpPr>
        <p:spPr>
          <a:xfrm>
            <a:off x="457200" y="2611162"/>
            <a:ext cx="8229600" cy="3546058"/>
          </a:xfrm>
        </p:spPr>
        <p:txBody>
          <a:bodyPr>
            <a:normAutofit/>
          </a:bodyPr>
          <a:lstStyle/>
          <a:p>
            <a:pPr marL="0" indent="0">
              <a:buNone/>
            </a:pPr>
            <a:endParaRPr lang="pl-PL" sz="2400" dirty="0" smtClean="0">
              <a:solidFill>
                <a:srgbClr val="008000"/>
              </a:solidFill>
            </a:endParaRPr>
          </a:p>
          <a:p>
            <a:pPr>
              <a:spcBef>
                <a:spcPts val="0"/>
              </a:spcBef>
            </a:pPr>
            <a:r>
              <a:rPr lang="pl-PL" sz="2400" dirty="0" smtClean="0"/>
              <a:t>ISO</a:t>
            </a:r>
          </a:p>
          <a:p>
            <a:pPr>
              <a:spcBef>
                <a:spcPts val="0"/>
              </a:spcBef>
            </a:pPr>
            <a:r>
              <a:rPr lang="pl-PL" sz="2400" dirty="0" smtClean="0">
                <a:solidFill>
                  <a:srgbClr val="008000"/>
                </a:solidFill>
              </a:rPr>
              <a:t>SERVIQUAL</a:t>
            </a:r>
          </a:p>
          <a:p>
            <a:pPr>
              <a:spcBef>
                <a:spcPts val="0"/>
              </a:spcBef>
            </a:pPr>
            <a:r>
              <a:rPr lang="pl-PL" sz="2400" dirty="0" smtClean="0"/>
              <a:t>CAF</a:t>
            </a:r>
          </a:p>
          <a:p>
            <a:pPr>
              <a:spcBef>
                <a:spcPts val="0"/>
              </a:spcBef>
            </a:pPr>
            <a:r>
              <a:rPr lang="pl-PL" sz="2400" dirty="0" smtClean="0">
                <a:solidFill>
                  <a:srgbClr val="008000"/>
                </a:solidFill>
              </a:rPr>
              <a:t>Rząd brytyjski</a:t>
            </a:r>
          </a:p>
          <a:p>
            <a:pPr marL="0" indent="0">
              <a:spcBef>
                <a:spcPts val="0"/>
              </a:spcBef>
              <a:buNone/>
            </a:pPr>
            <a:endParaRPr lang="pl-PL" sz="2400" dirty="0" smtClean="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457200" y="6564429"/>
            <a:ext cx="7964905" cy="530915"/>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dirty="0"/>
          </a:p>
        </p:txBody>
      </p:sp>
    </p:spTree>
    <p:extLst>
      <p:ext uri="{BB962C8B-B14F-4D97-AF65-F5344CB8AC3E}">
        <p14:creationId xmlns:p14="http://schemas.microsoft.com/office/powerpoint/2010/main" val="312005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095785"/>
            <a:ext cx="8229600" cy="636092"/>
          </a:xfrm>
        </p:spPr>
        <p:txBody>
          <a:bodyPr>
            <a:normAutofit fontScale="90000"/>
          </a:bodyPr>
          <a:lstStyle/>
          <a:p>
            <a:r>
              <a:rPr lang="pl-PL" sz="3600" dirty="0"/>
              <a:t>ISO 9001:</a:t>
            </a:r>
            <a:r>
              <a:rPr lang="pl-PL" sz="3600" dirty="0" smtClean="0"/>
              <a:t>2008: funkcjonowanie urzędu </a:t>
            </a:r>
            <a:endParaRPr lang="pl-PL" sz="3300" dirty="0"/>
          </a:p>
        </p:txBody>
      </p:sp>
      <p:sp>
        <p:nvSpPr>
          <p:cNvPr id="3" name="Symbol zastępczy zawartości 2"/>
          <p:cNvSpPr>
            <a:spLocks noGrp="1"/>
          </p:cNvSpPr>
          <p:nvPr>
            <p:ph idx="1"/>
          </p:nvPr>
        </p:nvSpPr>
        <p:spPr>
          <a:xfrm>
            <a:off x="457200" y="2611162"/>
            <a:ext cx="8229600" cy="3546058"/>
          </a:xfrm>
        </p:spPr>
        <p:txBody>
          <a:bodyPr>
            <a:normAutofit/>
          </a:bodyPr>
          <a:lstStyle/>
          <a:p>
            <a:pPr marL="0" indent="0">
              <a:buNone/>
            </a:pPr>
            <a:endParaRPr lang="pl-PL" sz="1800" dirty="0" smtClean="0">
              <a:solidFill>
                <a:srgbClr val="008000"/>
              </a:solidFill>
            </a:endParaRPr>
          </a:p>
          <a:p>
            <a:pPr lvl="0"/>
            <a:r>
              <a:rPr lang="pl-PL" sz="1800" dirty="0" smtClean="0">
                <a:solidFill>
                  <a:srgbClr val="008000"/>
                </a:solidFill>
              </a:rPr>
              <a:t>Koncentracja </a:t>
            </a:r>
            <a:r>
              <a:rPr lang="pl-PL" sz="1800" dirty="0">
                <a:solidFill>
                  <a:srgbClr val="008000"/>
                </a:solidFill>
              </a:rPr>
              <a:t>na kliencie,</a:t>
            </a:r>
            <a:endParaRPr lang="cs-CZ" sz="1800" dirty="0">
              <a:solidFill>
                <a:srgbClr val="008000"/>
              </a:solidFill>
            </a:endParaRPr>
          </a:p>
          <a:p>
            <a:pPr lvl="0"/>
            <a:r>
              <a:rPr lang="pl-PL" sz="1800" dirty="0"/>
              <a:t>Przywództwo,</a:t>
            </a:r>
            <a:endParaRPr lang="cs-CZ" sz="1800" dirty="0"/>
          </a:p>
          <a:p>
            <a:pPr lvl="0"/>
            <a:r>
              <a:rPr lang="pl-PL" sz="1800" dirty="0">
                <a:solidFill>
                  <a:srgbClr val="008000"/>
                </a:solidFill>
              </a:rPr>
              <a:t>Zaangażowanie całej kadry,</a:t>
            </a:r>
            <a:endParaRPr lang="cs-CZ" sz="1800" dirty="0">
              <a:solidFill>
                <a:srgbClr val="008000"/>
              </a:solidFill>
            </a:endParaRPr>
          </a:p>
          <a:p>
            <a:pPr lvl="0"/>
            <a:r>
              <a:rPr lang="pl-PL" sz="1800" dirty="0"/>
              <a:t>Podejście procesowe,</a:t>
            </a:r>
            <a:endParaRPr lang="cs-CZ" sz="1800" dirty="0"/>
          </a:p>
          <a:p>
            <a:pPr lvl="0"/>
            <a:r>
              <a:rPr lang="pl-PL" sz="1800" dirty="0">
                <a:solidFill>
                  <a:srgbClr val="008000"/>
                </a:solidFill>
              </a:rPr>
              <a:t>Podejście systemowe do zarządzania,</a:t>
            </a:r>
            <a:endParaRPr lang="cs-CZ" sz="1800" dirty="0">
              <a:solidFill>
                <a:srgbClr val="008000"/>
              </a:solidFill>
            </a:endParaRPr>
          </a:p>
          <a:p>
            <a:pPr lvl="0"/>
            <a:r>
              <a:rPr lang="pl-PL" sz="1800" dirty="0"/>
              <a:t>Ciągłe doskonalenie,</a:t>
            </a:r>
            <a:endParaRPr lang="cs-CZ" sz="1800" dirty="0"/>
          </a:p>
          <a:p>
            <a:pPr lvl="0"/>
            <a:r>
              <a:rPr lang="pl-PL" sz="1800" dirty="0">
                <a:solidFill>
                  <a:srgbClr val="008000"/>
                </a:solidFill>
              </a:rPr>
              <a:t>Oparcie się na faktach,</a:t>
            </a:r>
            <a:endParaRPr lang="cs-CZ" sz="1800" dirty="0">
              <a:solidFill>
                <a:srgbClr val="008000"/>
              </a:solidFill>
            </a:endParaRPr>
          </a:p>
          <a:p>
            <a:pPr lvl="0"/>
            <a:r>
              <a:rPr lang="pl-PL" sz="1800" dirty="0"/>
              <a:t>Wzajemne korzystne powiązania z dostawcami.</a:t>
            </a:r>
            <a:endParaRPr lang="cs-CZ" sz="1800" dirty="0"/>
          </a:p>
          <a:p>
            <a:pPr marL="0" indent="0">
              <a:spcBef>
                <a:spcPts val="0"/>
              </a:spcBef>
              <a:buNone/>
            </a:pPr>
            <a:endParaRPr lang="pl-PL" sz="2400" dirty="0" smtClean="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457200" y="6525928"/>
            <a:ext cx="7791651"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1828656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095785"/>
            <a:ext cx="8229600" cy="636092"/>
          </a:xfrm>
        </p:spPr>
        <p:txBody>
          <a:bodyPr>
            <a:normAutofit/>
          </a:bodyPr>
          <a:lstStyle/>
          <a:p>
            <a:r>
              <a:rPr lang="pl-PL" sz="3200" dirty="0" smtClean="0"/>
              <a:t>SERVIQUAL</a:t>
            </a:r>
            <a:r>
              <a:rPr lang="cs-CZ" sz="3200" dirty="0" smtClean="0"/>
              <a:t>: </a:t>
            </a:r>
            <a:r>
              <a:rPr lang="cs-CZ" sz="3200" dirty="0" err="1" smtClean="0"/>
              <a:t>poprawa</a:t>
            </a:r>
            <a:r>
              <a:rPr lang="cs-CZ" sz="3200" dirty="0" smtClean="0"/>
              <a:t> </a:t>
            </a:r>
            <a:r>
              <a:rPr lang="cs-CZ" sz="3200" dirty="0" err="1" smtClean="0"/>
              <a:t>jakości</a:t>
            </a:r>
            <a:r>
              <a:rPr lang="cs-CZ" sz="3200" dirty="0" smtClean="0"/>
              <a:t> </a:t>
            </a:r>
            <a:r>
              <a:rPr lang="cs-CZ" sz="3200" dirty="0" err="1" smtClean="0"/>
              <a:t>usług</a:t>
            </a:r>
            <a:endParaRPr lang="pl-PL" sz="3300" dirty="0"/>
          </a:p>
        </p:txBody>
      </p:sp>
      <p:sp>
        <p:nvSpPr>
          <p:cNvPr id="3" name="Symbol zastępczy zawartości 2"/>
          <p:cNvSpPr>
            <a:spLocks noGrp="1"/>
          </p:cNvSpPr>
          <p:nvPr>
            <p:ph idx="1"/>
          </p:nvPr>
        </p:nvSpPr>
        <p:spPr>
          <a:xfrm>
            <a:off x="457200" y="2611162"/>
            <a:ext cx="8229600" cy="3546058"/>
          </a:xfrm>
        </p:spPr>
        <p:txBody>
          <a:bodyPr>
            <a:normAutofit/>
          </a:bodyPr>
          <a:lstStyle/>
          <a:p>
            <a:pPr marL="0" indent="0">
              <a:buNone/>
            </a:pPr>
            <a:endParaRPr lang="pl-PL" sz="2400" dirty="0" smtClean="0">
              <a:solidFill>
                <a:srgbClr val="008000"/>
              </a:solidFill>
            </a:endParaRPr>
          </a:p>
          <a:p>
            <a:pPr lvl="0"/>
            <a:r>
              <a:rPr lang="pl-PL" sz="1900" dirty="0">
                <a:solidFill>
                  <a:srgbClr val="008000"/>
                </a:solidFill>
              </a:rPr>
              <a:t>Cechy materialne (budynki, wyposażenie, personel i materiały komunikacyjne),</a:t>
            </a:r>
            <a:endParaRPr lang="cs-CZ" sz="1900" dirty="0">
              <a:solidFill>
                <a:srgbClr val="008000"/>
              </a:solidFill>
            </a:endParaRPr>
          </a:p>
          <a:p>
            <a:pPr lvl="0"/>
            <a:r>
              <a:rPr lang="pl-PL" sz="1900" dirty="0"/>
              <a:t>Niezawodność (zdolność do stałego świadczenia usługi dokładnie i tak, że można na niej polegać),</a:t>
            </a:r>
            <a:endParaRPr lang="cs-CZ" sz="1900" dirty="0"/>
          </a:p>
          <a:p>
            <a:pPr lvl="0"/>
            <a:r>
              <a:rPr lang="pl-PL" sz="1900" dirty="0">
                <a:solidFill>
                  <a:srgbClr val="008000"/>
                </a:solidFill>
              </a:rPr>
              <a:t>Reaktywność (chęć pomocy odbiorcy usługi i jej niezwłoczne świadczenie),</a:t>
            </a:r>
            <a:endParaRPr lang="cs-CZ" sz="1900" dirty="0">
              <a:solidFill>
                <a:srgbClr val="008000"/>
              </a:solidFill>
            </a:endParaRPr>
          </a:p>
          <a:p>
            <a:pPr lvl="0"/>
            <a:r>
              <a:rPr lang="pl-PL" sz="1900" dirty="0"/>
              <a:t>Pewność (kompetencja systemu i jego wiarygodność w zapewnianiu uprzejmych i bezpiecznych usług),</a:t>
            </a:r>
            <a:endParaRPr lang="cs-CZ" sz="1900" dirty="0"/>
          </a:p>
          <a:p>
            <a:r>
              <a:rPr lang="pl-PL" sz="1900" dirty="0">
                <a:solidFill>
                  <a:srgbClr val="008000"/>
                </a:solidFill>
              </a:rPr>
              <a:t>Empatia (dostępność psychologiczna i fizyczna, podejmowanie wysiłku w celu zrozumienia potrzeb klientów).</a:t>
            </a:r>
            <a:r>
              <a:rPr lang="cs-CZ" sz="1900" dirty="0">
                <a:solidFill>
                  <a:srgbClr val="008000"/>
                </a:solidFill>
              </a:rPr>
              <a:t> </a:t>
            </a:r>
            <a:endParaRPr lang="pl-PL" sz="1900" dirty="0" smtClean="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457200" y="6516303"/>
            <a:ext cx="7955280"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3267783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095785"/>
            <a:ext cx="8229600" cy="636092"/>
          </a:xfrm>
        </p:spPr>
        <p:txBody>
          <a:bodyPr>
            <a:normAutofit/>
          </a:bodyPr>
          <a:lstStyle/>
          <a:p>
            <a:r>
              <a:rPr lang="pl-PL" sz="3200" dirty="0" smtClean="0"/>
              <a:t>SERVIQUAL</a:t>
            </a:r>
            <a:r>
              <a:rPr lang="cs-CZ" sz="3200" dirty="0" smtClean="0"/>
              <a:t>: </a:t>
            </a:r>
            <a:r>
              <a:rPr lang="cs-CZ" sz="3200" dirty="0" err="1" smtClean="0"/>
              <a:t>poprawa</a:t>
            </a:r>
            <a:r>
              <a:rPr lang="cs-CZ" sz="3200" dirty="0" smtClean="0"/>
              <a:t> </a:t>
            </a:r>
            <a:r>
              <a:rPr lang="cs-CZ" sz="3200" dirty="0" err="1" smtClean="0"/>
              <a:t>jakości</a:t>
            </a:r>
            <a:r>
              <a:rPr lang="cs-CZ" sz="3200" dirty="0" smtClean="0"/>
              <a:t> </a:t>
            </a:r>
            <a:r>
              <a:rPr lang="cs-CZ" sz="3200" dirty="0" err="1" smtClean="0"/>
              <a:t>usług</a:t>
            </a:r>
            <a:endParaRPr lang="pl-PL" sz="3300" dirty="0"/>
          </a:p>
        </p:txBody>
      </p:sp>
      <p:sp>
        <p:nvSpPr>
          <p:cNvPr id="3" name="Symbol zastępczy zawartości 2"/>
          <p:cNvSpPr>
            <a:spLocks noGrp="1"/>
          </p:cNvSpPr>
          <p:nvPr>
            <p:ph idx="1"/>
          </p:nvPr>
        </p:nvSpPr>
        <p:spPr>
          <a:xfrm>
            <a:off x="457200" y="2611162"/>
            <a:ext cx="8229600" cy="3546058"/>
          </a:xfrm>
        </p:spPr>
        <p:txBody>
          <a:bodyPr>
            <a:normAutofit/>
          </a:bodyPr>
          <a:lstStyle/>
          <a:p>
            <a:pPr marL="0" indent="0">
              <a:buNone/>
            </a:pPr>
            <a:endParaRPr lang="pl-PL" sz="2400" dirty="0" smtClean="0">
              <a:solidFill>
                <a:srgbClr val="008000"/>
              </a:solidFill>
            </a:endParaRPr>
          </a:p>
          <a:p>
            <a:pPr lvl="0"/>
            <a:r>
              <a:rPr lang="pl-PL" sz="1900" dirty="0">
                <a:solidFill>
                  <a:srgbClr val="008000"/>
                </a:solidFill>
              </a:rPr>
              <a:t>Cechy materialne (budynki, wyposażenie, personel i materiały komunikacyjne),</a:t>
            </a:r>
            <a:endParaRPr lang="cs-CZ" sz="1900" dirty="0">
              <a:solidFill>
                <a:srgbClr val="008000"/>
              </a:solidFill>
            </a:endParaRPr>
          </a:p>
          <a:p>
            <a:pPr lvl="0"/>
            <a:r>
              <a:rPr lang="pl-PL" sz="1900" dirty="0"/>
              <a:t>Niezawodność (zdolność do stałego świadczenia usługi dokładnie i tak, że można na niej polegać),</a:t>
            </a:r>
            <a:endParaRPr lang="cs-CZ" sz="1900" dirty="0"/>
          </a:p>
          <a:p>
            <a:pPr lvl="0"/>
            <a:r>
              <a:rPr lang="pl-PL" sz="1900" dirty="0">
                <a:solidFill>
                  <a:srgbClr val="008000"/>
                </a:solidFill>
              </a:rPr>
              <a:t>Reaktywność (chęć pomocy odbiorcy usługi i jej niezwłoczne świadczenie),</a:t>
            </a:r>
            <a:endParaRPr lang="cs-CZ" sz="1900" dirty="0">
              <a:solidFill>
                <a:srgbClr val="008000"/>
              </a:solidFill>
            </a:endParaRPr>
          </a:p>
          <a:p>
            <a:pPr lvl="0"/>
            <a:r>
              <a:rPr lang="pl-PL" sz="1900" dirty="0"/>
              <a:t>Pewność (kompetencja systemu i jego wiarygodność w zapewnianiu uprzejmych i bezpiecznych usług),</a:t>
            </a:r>
            <a:endParaRPr lang="cs-CZ" sz="1900" dirty="0"/>
          </a:p>
          <a:p>
            <a:r>
              <a:rPr lang="pl-PL" sz="1900" dirty="0">
                <a:solidFill>
                  <a:srgbClr val="008000"/>
                </a:solidFill>
              </a:rPr>
              <a:t>Empatia (dostępność psychologiczna i fizyczna, podejmowanie wysiłku w celu zrozumienia potrzeb klientów).</a:t>
            </a:r>
            <a:r>
              <a:rPr lang="cs-CZ" sz="1900" dirty="0">
                <a:solidFill>
                  <a:srgbClr val="008000"/>
                </a:solidFill>
              </a:rPr>
              <a:t> </a:t>
            </a:r>
            <a:endParaRPr lang="pl-PL" sz="1900" dirty="0" smtClean="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408433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416485"/>
            <a:ext cx="8229600" cy="636092"/>
          </a:xfrm>
        </p:spPr>
        <p:txBody>
          <a:bodyPr>
            <a:normAutofit fontScale="90000"/>
          </a:bodyPr>
          <a:lstStyle/>
          <a:p>
            <a:r>
              <a:rPr lang="pl-PL" sz="3200" i="1" dirty="0" err="1"/>
              <a:t>Common</a:t>
            </a:r>
            <a:r>
              <a:rPr lang="pl-PL" sz="3200" i="1" dirty="0"/>
              <a:t> </a:t>
            </a:r>
            <a:r>
              <a:rPr lang="pl-PL" sz="3200" i="1" dirty="0" err="1"/>
              <a:t>Assessment</a:t>
            </a:r>
            <a:r>
              <a:rPr lang="pl-PL" sz="3200" i="1" dirty="0"/>
              <a:t> Framework</a:t>
            </a:r>
            <a:r>
              <a:rPr lang="pl-PL" sz="3200" dirty="0"/>
              <a:t> (CAF</a:t>
            </a:r>
            <a:r>
              <a:rPr lang="pl-PL" sz="3200" dirty="0" smtClean="0"/>
              <a:t>):</a:t>
            </a:r>
            <a:br>
              <a:rPr lang="pl-PL" sz="3200" dirty="0" smtClean="0"/>
            </a:br>
            <a:r>
              <a:rPr lang="pl-PL" sz="3200" dirty="0" smtClean="0"/>
              <a:t>doskonalenie świadczeniodawców usług</a:t>
            </a:r>
            <a:endParaRPr lang="pl-PL" sz="3300" dirty="0"/>
          </a:p>
        </p:txBody>
      </p:sp>
      <p:sp>
        <p:nvSpPr>
          <p:cNvPr id="3" name="Symbol zastępczy zawartości 2"/>
          <p:cNvSpPr>
            <a:spLocks noGrp="1"/>
          </p:cNvSpPr>
          <p:nvPr>
            <p:ph idx="1"/>
          </p:nvPr>
        </p:nvSpPr>
        <p:spPr>
          <a:xfrm>
            <a:off x="457200" y="2893378"/>
            <a:ext cx="8229600" cy="3546058"/>
          </a:xfrm>
        </p:spPr>
        <p:txBody>
          <a:bodyPr>
            <a:normAutofit/>
          </a:bodyPr>
          <a:lstStyle/>
          <a:p>
            <a:pPr marL="0" indent="0">
              <a:buNone/>
            </a:pPr>
            <a:endParaRPr lang="pl-PL" sz="2400" dirty="0" smtClean="0">
              <a:solidFill>
                <a:srgbClr val="008000"/>
              </a:solidFill>
            </a:endParaRPr>
          </a:p>
          <a:p>
            <a:pPr lvl="0"/>
            <a:r>
              <a:rPr lang="pl-PL" sz="2400" dirty="0">
                <a:solidFill>
                  <a:srgbClr val="008000"/>
                </a:solidFill>
              </a:rPr>
              <a:t>Przywództwo,</a:t>
            </a:r>
            <a:endParaRPr lang="cs-CZ" sz="2400" dirty="0">
              <a:solidFill>
                <a:srgbClr val="008000"/>
              </a:solidFill>
            </a:endParaRPr>
          </a:p>
          <a:p>
            <a:pPr lvl="0"/>
            <a:r>
              <a:rPr lang="pl-PL" sz="2400" dirty="0"/>
              <a:t>Pracownicy,</a:t>
            </a:r>
            <a:endParaRPr lang="cs-CZ" sz="2400" dirty="0"/>
          </a:p>
          <a:p>
            <a:pPr lvl="0"/>
            <a:r>
              <a:rPr lang="pl-PL" sz="2400" dirty="0">
                <a:solidFill>
                  <a:srgbClr val="008000"/>
                </a:solidFill>
              </a:rPr>
              <a:t>Strategia i planowanie,</a:t>
            </a:r>
            <a:endParaRPr lang="cs-CZ" sz="2400" dirty="0">
              <a:solidFill>
                <a:srgbClr val="008000"/>
              </a:solidFill>
            </a:endParaRPr>
          </a:p>
          <a:p>
            <a:pPr lvl="0"/>
            <a:r>
              <a:rPr lang="pl-PL" sz="2400" dirty="0"/>
              <a:t>Partnerstwo i zasoby</a:t>
            </a:r>
            <a:r>
              <a:rPr lang="pl-PL" sz="2400" dirty="0" smtClean="0"/>
              <a:t>,</a:t>
            </a:r>
          </a:p>
          <a:p>
            <a:r>
              <a:rPr lang="pl-PL" sz="2400" dirty="0">
                <a:solidFill>
                  <a:srgbClr val="008000"/>
                </a:solidFill>
              </a:rPr>
              <a:t>Procesy.</a:t>
            </a:r>
            <a:endParaRPr lang="cs-CZ" sz="2400" dirty="0">
              <a:solidFill>
                <a:srgbClr val="008000"/>
              </a:solidFill>
            </a:endParaRPr>
          </a:p>
          <a:p>
            <a:pPr marL="0" lvl="0" indent="0">
              <a:buNone/>
            </a:pPr>
            <a:endParaRPr lang="cs-CZ" sz="2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4230843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36092"/>
          </a:xfrm>
        </p:spPr>
        <p:txBody>
          <a:bodyPr>
            <a:normAutofit fontScale="90000"/>
          </a:bodyPr>
          <a:lstStyle/>
          <a:p>
            <a:r>
              <a:rPr lang="pl-PL" sz="3200" dirty="0" smtClean="0"/>
              <a:t>Rząd brytyjski:</a:t>
            </a:r>
            <a:br>
              <a:rPr lang="pl-PL" sz="3200" dirty="0" smtClean="0"/>
            </a:br>
            <a:r>
              <a:rPr lang="pl-PL" sz="3000" dirty="0" smtClean="0"/>
              <a:t>standardy dobrego zarządzania w usługach publicznych</a:t>
            </a:r>
            <a:endParaRPr lang="pl-PL" sz="3000" dirty="0"/>
          </a:p>
        </p:txBody>
      </p:sp>
      <p:sp>
        <p:nvSpPr>
          <p:cNvPr id="3" name="Symbol zastępczy zawartości 2"/>
          <p:cNvSpPr>
            <a:spLocks noGrp="1"/>
          </p:cNvSpPr>
          <p:nvPr>
            <p:ph idx="1"/>
          </p:nvPr>
        </p:nvSpPr>
        <p:spPr>
          <a:xfrm>
            <a:off x="457200" y="2875733"/>
            <a:ext cx="8229600" cy="3982267"/>
          </a:xfrm>
        </p:spPr>
        <p:txBody>
          <a:bodyPr>
            <a:normAutofit/>
          </a:bodyPr>
          <a:lstStyle/>
          <a:p>
            <a:pPr marL="0" indent="0">
              <a:buNone/>
            </a:pPr>
            <a:endParaRPr lang="pl-PL" sz="2400" dirty="0" smtClean="0">
              <a:solidFill>
                <a:srgbClr val="008000"/>
              </a:solidFill>
            </a:endParaRPr>
          </a:p>
          <a:p>
            <a:pPr lvl="0"/>
            <a:r>
              <a:rPr lang="pl-PL" sz="1600" dirty="0" smtClean="0">
                <a:solidFill>
                  <a:srgbClr val="008000"/>
                </a:solidFill>
              </a:rPr>
              <a:t>właściwe pełnienie </a:t>
            </a:r>
            <a:r>
              <a:rPr lang="pl-PL" sz="1600" dirty="0">
                <a:solidFill>
                  <a:srgbClr val="008000"/>
                </a:solidFill>
              </a:rPr>
              <a:t>misji organizacji publicznej w oparciu o przyjęte wartości, </a:t>
            </a:r>
            <a:endParaRPr lang="pl-PL" sz="1600" dirty="0" smtClean="0">
              <a:solidFill>
                <a:srgbClr val="008000"/>
              </a:solidFill>
            </a:endParaRPr>
          </a:p>
          <a:p>
            <a:pPr lvl="0"/>
            <a:r>
              <a:rPr lang="pl-PL" sz="1600" dirty="0" smtClean="0"/>
              <a:t>koncentracja </a:t>
            </a:r>
            <a:r>
              <a:rPr lang="pl-PL" sz="1600" dirty="0"/>
              <a:t>na efektach dla obywatela, </a:t>
            </a:r>
            <a:endParaRPr lang="pl-PL" sz="1600" dirty="0" smtClean="0"/>
          </a:p>
          <a:p>
            <a:pPr lvl="0"/>
            <a:r>
              <a:rPr lang="pl-PL" sz="1600" dirty="0" smtClean="0">
                <a:solidFill>
                  <a:srgbClr val="008000"/>
                </a:solidFill>
              </a:rPr>
              <a:t>skuteczność</a:t>
            </a:r>
            <a:r>
              <a:rPr lang="pl-PL" sz="1600" dirty="0">
                <a:solidFill>
                  <a:srgbClr val="008000"/>
                </a:solidFill>
              </a:rPr>
              <a:t>, </a:t>
            </a:r>
            <a:endParaRPr lang="pl-PL" sz="1600" dirty="0" smtClean="0">
              <a:solidFill>
                <a:srgbClr val="008000"/>
              </a:solidFill>
            </a:endParaRPr>
          </a:p>
          <a:p>
            <a:pPr lvl="0"/>
            <a:r>
              <a:rPr lang="pl-PL" sz="1600" dirty="0" smtClean="0"/>
              <a:t>prowadzenie </a:t>
            </a:r>
            <a:r>
              <a:rPr lang="pl-PL" sz="1600" dirty="0"/>
              <a:t>polityki opartej na faktach, </a:t>
            </a:r>
            <a:endParaRPr lang="pl-PL" sz="1600" dirty="0" smtClean="0"/>
          </a:p>
          <a:p>
            <a:pPr lvl="0"/>
            <a:r>
              <a:rPr lang="pl-PL" sz="1600" dirty="0" smtClean="0">
                <a:solidFill>
                  <a:srgbClr val="008000"/>
                </a:solidFill>
              </a:rPr>
              <a:t>transparentność</a:t>
            </a:r>
            <a:r>
              <a:rPr lang="pl-PL" sz="1600" dirty="0">
                <a:solidFill>
                  <a:srgbClr val="008000"/>
                </a:solidFill>
              </a:rPr>
              <a:t>, </a:t>
            </a:r>
            <a:endParaRPr lang="pl-PL" sz="1600" dirty="0" smtClean="0">
              <a:solidFill>
                <a:srgbClr val="008000"/>
              </a:solidFill>
            </a:endParaRPr>
          </a:p>
          <a:p>
            <a:pPr lvl="0"/>
            <a:r>
              <a:rPr lang="pl-PL" sz="1600" dirty="0" smtClean="0"/>
              <a:t>zarządzanie </a:t>
            </a:r>
            <a:r>
              <a:rPr lang="pl-PL" sz="1600" dirty="0"/>
              <a:t>ryzykiem, </a:t>
            </a:r>
            <a:endParaRPr lang="pl-PL" sz="1600" dirty="0" smtClean="0"/>
          </a:p>
          <a:p>
            <a:pPr lvl="0"/>
            <a:r>
              <a:rPr lang="pl-PL" sz="1600" dirty="0" smtClean="0">
                <a:solidFill>
                  <a:srgbClr val="008000"/>
                </a:solidFill>
              </a:rPr>
              <a:t>budowa </a:t>
            </a:r>
            <a:r>
              <a:rPr lang="pl-PL" sz="1600" dirty="0">
                <a:solidFill>
                  <a:srgbClr val="008000"/>
                </a:solidFill>
              </a:rPr>
              <a:t>kompetencji, </a:t>
            </a:r>
            <a:endParaRPr lang="pl-PL" sz="1600" dirty="0" smtClean="0">
              <a:solidFill>
                <a:srgbClr val="008000"/>
              </a:solidFill>
            </a:endParaRPr>
          </a:p>
          <a:p>
            <a:pPr lvl="0"/>
            <a:r>
              <a:rPr lang="pl-PL" sz="1600" dirty="0" err="1"/>
              <a:t>r</a:t>
            </a:r>
            <a:r>
              <a:rPr lang="pl-PL" sz="1600" dirty="0" err="1" smtClean="0"/>
              <a:t>ozliczalność</a:t>
            </a:r>
            <a:r>
              <a:rPr lang="pl-PL" sz="1600" dirty="0" smtClean="0"/>
              <a:t> </a:t>
            </a:r>
            <a:endParaRPr lang="pl-PL" sz="1600" dirty="0"/>
          </a:p>
          <a:p>
            <a:pPr lvl="0"/>
            <a:r>
              <a:rPr lang="pl-PL" sz="1600" dirty="0" smtClean="0">
                <a:solidFill>
                  <a:srgbClr val="008000"/>
                </a:solidFill>
              </a:rPr>
              <a:t>zaangażowanie interesariuszy.</a:t>
            </a:r>
            <a:endParaRPr lang="cs-CZ" sz="1600" dirty="0">
              <a:solidFill>
                <a:srgbClr val="008000"/>
              </a:solidFill>
            </a:endParaRPr>
          </a:p>
          <a:p>
            <a:pPr marL="0" lvl="0" indent="0">
              <a:buNone/>
            </a:pPr>
            <a:endParaRPr lang="cs-CZ" sz="2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4053235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36092"/>
          </a:xfrm>
        </p:spPr>
        <p:txBody>
          <a:bodyPr>
            <a:normAutofit/>
          </a:bodyPr>
          <a:lstStyle/>
          <a:p>
            <a:r>
              <a:rPr lang="pl-PL" sz="3200" dirty="0" smtClean="0"/>
              <a:t>LGD Gościnna Wielkopolska</a:t>
            </a:r>
            <a:endParaRPr lang="pl-PL" sz="3000" dirty="0"/>
          </a:p>
        </p:txBody>
      </p:sp>
      <p:sp>
        <p:nvSpPr>
          <p:cNvPr id="3" name="Symbol zastępczy zawartości 2"/>
          <p:cNvSpPr>
            <a:spLocks noGrp="1"/>
          </p:cNvSpPr>
          <p:nvPr>
            <p:ph idx="1"/>
          </p:nvPr>
        </p:nvSpPr>
        <p:spPr>
          <a:xfrm>
            <a:off x="457200" y="2875733"/>
            <a:ext cx="8229600" cy="3982267"/>
          </a:xfrm>
        </p:spPr>
        <p:txBody>
          <a:bodyPr>
            <a:normAutofit/>
          </a:bodyPr>
          <a:lstStyle/>
          <a:p>
            <a:pPr marL="0" indent="0">
              <a:buNone/>
            </a:pPr>
            <a:endParaRPr lang="pl-PL" sz="2400" dirty="0" smtClean="0">
              <a:solidFill>
                <a:srgbClr val="008000"/>
              </a:solidFill>
            </a:endParaRPr>
          </a:p>
          <a:p>
            <a:pPr lvl="0"/>
            <a:r>
              <a:rPr lang="pl-PL" sz="2400" dirty="0" smtClean="0">
                <a:solidFill>
                  <a:srgbClr val="008000"/>
                </a:solidFill>
              </a:rPr>
              <a:t>Wykorzystanie partnerstwa dla poprawy jakości, dostępności i wydajności usług publicznych</a:t>
            </a:r>
          </a:p>
          <a:p>
            <a:pPr lvl="0"/>
            <a:r>
              <a:rPr lang="pl-PL" sz="2400" dirty="0" smtClean="0"/>
              <a:t>Podział zadań i odpowiedzialności</a:t>
            </a:r>
          </a:p>
          <a:p>
            <a:pPr lvl="0"/>
            <a:r>
              <a:rPr lang="pl-PL" sz="2400" dirty="0" smtClean="0">
                <a:solidFill>
                  <a:srgbClr val="008000"/>
                </a:solidFill>
              </a:rPr>
              <a:t>Specjalizacja</a:t>
            </a:r>
          </a:p>
          <a:p>
            <a:pPr lvl="0"/>
            <a:r>
              <a:rPr lang="pl-PL" sz="2400" dirty="0" smtClean="0"/>
              <a:t>Synergie i uzupełnianie się</a:t>
            </a:r>
          </a:p>
          <a:p>
            <a:pPr marL="0" lvl="0" indent="0">
              <a:buNone/>
            </a:pPr>
            <a:endParaRPr lang="cs-CZ" sz="2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162771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36092"/>
          </a:xfrm>
        </p:spPr>
        <p:txBody>
          <a:bodyPr>
            <a:normAutofit/>
          </a:bodyPr>
          <a:lstStyle/>
          <a:p>
            <a:r>
              <a:rPr lang="pl-PL" sz="3200" dirty="0" smtClean="0"/>
              <a:t>Dotychczasowa współpraca</a:t>
            </a:r>
            <a:endParaRPr lang="pl-PL" sz="3000" dirty="0"/>
          </a:p>
        </p:txBody>
      </p:sp>
      <p:sp>
        <p:nvSpPr>
          <p:cNvPr id="3" name="Symbol zastępczy zawartości 2"/>
          <p:cNvSpPr>
            <a:spLocks noGrp="1"/>
          </p:cNvSpPr>
          <p:nvPr>
            <p:ph idx="1"/>
          </p:nvPr>
        </p:nvSpPr>
        <p:spPr>
          <a:xfrm>
            <a:off x="457200" y="2875733"/>
            <a:ext cx="8229600" cy="3982267"/>
          </a:xfrm>
        </p:spPr>
        <p:txBody>
          <a:bodyPr>
            <a:normAutofit/>
          </a:bodyPr>
          <a:lstStyle/>
          <a:p>
            <a:pPr marL="0" indent="0">
              <a:buNone/>
            </a:pPr>
            <a:r>
              <a:rPr lang="pl-PL" sz="1800" dirty="0" smtClean="0"/>
              <a:t>Z członkami partnerstwa i poza nim:</a:t>
            </a:r>
          </a:p>
          <a:p>
            <a:pPr lvl="0"/>
            <a:r>
              <a:rPr lang="pl-PL" sz="1800" dirty="0" smtClean="0">
                <a:solidFill>
                  <a:srgbClr val="008000"/>
                </a:solidFill>
              </a:rPr>
              <a:t>Związki międzygminne</a:t>
            </a:r>
          </a:p>
          <a:p>
            <a:pPr lvl="1"/>
            <a:r>
              <a:rPr lang="pl-PL" sz="1800" dirty="0" smtClean="0"/>
              <a:t>Usługi komunalne: schronisko dla zwierząt, wodociągi, gospodarka odpadami</a:t>
            </a:r>
          </a:p>
          <a:p>
            <a:pPr lvl="1"/>
            <a:r>
              <a:rPr lang="pl-PL" sz="1800" dirty="0" smtClean="0"/>
              <a:t>Komunikacja: drogi, ścieżki pieszo-rowerowe</a:t>
            </a:r>
          </a:p>
          <a:p>
            <a:pPr lvl="0"/>
            <a:r>
              <a:rPr lang="pl-PL" sz="1800" dirty="0" smtClean="0">
                <a:solidFill>
                  <a:srgbClr val="008000"/>
                </a:solidFill>
              </a:rPr>
              <a:t>Pojedyncze projekty: </a:t>
            </a:r>
          </a:p>
          <a:p>
            <a:pPr lvl="1"/>
            <a:r>
              <a:rPr lang="pl-PL" sz="1800" dirty="0" smtClean="0"/>
              <a:t>Pomoc społeczna np.: klub integracji społecznej</a:t>
            </a:r>
          </a:p>
          <a:p>
            <a:pPr lvl="1"/>
            <a:r>
              <a:rPr lang="pl-PL" sz="1800" dirty="0" smtClean="0"/>
              <a:t>Edukacja</a:t>
            </a:r>
          </a:p>
          <a:p>
            <a:pPr lvl="1"/>
            <a:r>
              <a:rPr lang="pl-PL" sz="1800" dirty="0" smtClean="0"/>
              <a:t>Kultura np.: festiwal kultury</a:t>
            </a:r>
          </a:p>
          <a:p>
            <a:pPr marL="0" lvl="0" indent="0">
              <a:buNone/>
            </a:pPr>
            <a:endParaRPr lang="cs-CZ" sz="2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2638378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8765"/>
            <a:ext cx="8229600" cy="606968"/>
          </a:xfrm>
        </p:spPr>
        <p:txBody>
          <a:bodyPr>
            <a:noAutofit/>
          </a:bodyPr>
          <a:lstStyle/>
          <a:p>
            <a:r>
              <a:rPr lang="pl-PL" sz="2000" dirty="0" smtClean="0"/>
              <a:t>Przykłady standardów: Komunikacja </a:t>
            </a:r>
            <a:br>
              <a:rPr lang="pl-PL" sz="2000" dirty="0" smtClean="0"/>
            </a:br>
            <a:r>
              <a:rPr lang="pl-PL" sz="2000" dirty="0" smtClean="0"/>
              <a:t>(wyposażenie pojazdów)</a:t>
            </a:r>
            <a:endParaRPr lang="pl-PL" sz="2000" dirty="0"/>
          </a:p>
        </p:txBody>
      </p:sp>
      <p:sp>
        <p:nvSpPr>
          <p:cNvPr id="3" name="Symbol zastępczy zawartości 2"/>
          <p:cNvSpPr>
            <a:spLocks noGrp="1"/>
          </p:cNvSpPr>
          <p:nvPr>
            <p:ph idx="1"/>
          </p:nvPr>
        </p:nvSpPr>
        <p:spPr>
          <a:xfrm>
            <a:off x="457200" y="2875733"/>
            <a:ext cx="8229600" cy="3982267"/>
          </a:xfrm>
        </p:spPr>
        <p:txBody>
          <a:bodyPr>
            <a:normAutofit/>
          </a:bodyPr>
          <a:lstStyle/>
          <a:p>
            <a:r>
              <a:rPr lang="pl-PL" sz="1400" dirty="0" smtClean="0">
                <a:solidFill>
                  <a:srgbClr val="008000"/>
                </a:solidFill>
              </a:rPr>
              <a:t>liczba </a:t>
            </a:r>
            <a:r>
              <a:rPr lang="pl-PL" sz="1400" dirty="0">
                <a:solidFill>
                  <a:srgbClr val="008000"/>
                </a:solidFill>
              </a:rPr>
              <a:t>miejsc </a:t>
            </a:r>
            <a:r>
              <a:rPr lang="pl-PL" sz="1400" dirty="0" smtClean="0">
                <a:solidFill>
                  <a:srgbClr val="008000"/>
                </a:solidFill>
              </a:rPr>
              <a:t>siedzących </a:t>
            </a:r>
            <a:r>
              <a:rPr lang="pl-PL" sz="1400" dirty="0">
                <a:solidFill>
                  <a:srgbClr val="008000"/>
                </a:solidFill>
              </a:rPr>
              <a:t>w autobusie nie </a:t>
            </a:r>
            <a:r>
              <a:rPr lang="pl-PL" sz="1400" dirty="0" smtClean="0">
                <a:solidFill>
                  <a:srgbClr val="008000"/>
                </a:solidFill>
              </a:rPr>
              <a:t>może być </a:t>
            </a:r>
            <a:r>
              <a:rPr lang="pl-PL" sz="1400" dirty="0">
                <a:solidFill>
                  <a:srgbClr val="008000"/>
                </a:solidFill>
              </a:rPr>
              <a:t>mniejsza </a:t>
            </a:r>
            <a:r>
              <a:rPr lang="pl-PL" sz="1400" dirty="0" smtClean="0">
                <a:solidFill>
                  <a:srgbClr val="008000"/>
                </a:solidFill>
              </a:rPr>
              <a:t>niż </a:t>
            </a:r>
            <a:r>
              <a:rPr lang="pl-PL" sz="1400" dirty="0">
                <a:solidFill>
                  <a:srgbClr val="008000"/>
                </a:solidFill>
              </a:rPr>
              <a:t>20% </a:t>
            </a:r>
            <a:r>
              <a:rPr lang="pl-PL" sz="1400" dirty="0" smtClean="0">
                <a:solidFill>
                  <a:srgbClr val="008000"/>
                </a:solidFill>
              </a:rPr>
              <a:t>ogólnej, </a:t>
            </a:r>
            <a:r>
              <a:rPr lang="pl-PL" sz="1400" dirty="0">
                <a:solidFill>
                  <a:srgbClr val="008000"/>
                </a:solidFill>
              </a:rPr>
              <a:t>wskazanej przez producenta </a:t>
            </a:r>
            <a:r>
              <a:rPr lang="pl-PL" sz="1400" dirty="0" smtClean="0">
                <a:solidFill>
                  <a:srgbClr val="008000"/>
                </a:solidFill>
              </a:rPr>
              <a:t>pojemności </a:t>
            </a:r>
            <a:r>
              <a:rPr lang="pl-PL" sz="1400" dirty="0">
                <a:solidFill>
                  <a:srgbClr val="008000"/>
                </a:solidFill>
              </a:rPr>
              <a:t>autobusu, </a:t>
            </a:r>
          </a:p>
          <a:p>
            <a:r>
              <a:rPr lang="pl-PL" sz="1400" dirty="0" smtClean="0"/>
              <a:t>przedział </a:t>
            </a:r>
            <a:r>
              <a:rPr lang="pl-PL" sz="1400" dirty="0"/>
              <a:t>kierowcy – </a:t>
            </a:r>
            <a:r>
              <a:rPr lang="pl-PL" sz="1400" dirty="0" smtClean="0"/>
              <a:t>łączący się </a:t>
            </a:r>
            <a:r>
              <a:rPr lang="pl-PL" sz="1400" dirty="0"/>
              <a:t>z </a:t>
            </a:r>
            <a:r>
              <a:rPr lang="pl-PL" sz="1400" dirty="0" smtClean="0"/>
              <a:t>wnętrzem </a:t>
            </a:r>
            <a:r>
              <a:rPr lang="pl-PL" sz="1400" dirty="0"/>
              <a:t>pojazdu, </a:t>
            </a:r>
            <a:r>
              <a:rPr lang="pl-PL" sz="1400" dirty="0" smtClean="0"/>
              <a:t>umożliwiający bezpośredni </a:t>
            </a:r>
            <a:r>
              <a:rPr lang="pl-PL" sz="1400" dirty="0"/>
              <a:t>kontakt kierowcy z </a:t>
            </a:r>
            <a:r>
              <a:rPr lang="pl-PL" sz="1400" dirty="0" smtClean="0"/>
              <a:t>pasażerem</a:t>
            </a:r>
            <a:r>
              <a:rPr lang="pl-PL" sz="1400" dirty="0"/>
              <a:t>, </a:t>
            </a:r>
          </a:p>
          <a:p>
            <a:r>
              <a:rPr lang="pl-PL" sz="1400" dirty="0" smtClean="0">
                <a:solidFill>
                  <a:srgbClr val="008000"/>
                </a:solidFill>
              </a:rPr>
              <a:t>drzwi pasażerskie </a:t>
            </a:r>
            <a:r>
              <a:rPr lang="pl-PL" sz="1400" dirty="0">
                <a:solidFill>
                  <a:srgbClr val="008000"/>
                </a:solidFill>
              </a:rPr>
              <a:t>– co najmniej dwoje drzwi dla taboru typu B i co najmniej troje dla taboru typu C; wszystkie drzwi uruchamiane </a:t>
            </a:r>
            <a:r>
              <a:rPr lang="pl-PL" sz="1400" dirty="0"/>
              <a:t>mechanicznie ze stanowiska kierowcy, </a:t>
            </a:r>
            <a:r>
              <a:rPr lang="pl-PL" sz="1400" dirty="0" smtClean="0"/>
              <a:t>spełniające </a:t>
            </a:r>
            <a:r>
              <a:rPr lang="pl-PL" sz="1400" dirty="0"/>
              <a:t>wymagania techniczne </a:t>
            </a:r>
            <a:r>
              <a:rPr lang="pl-PL" sz="1400" dirty="0" smtClean="0"/>
              <a:t>ujęte </a:t>
            </a:r>
            <a:r>
              <a:rPr lang="pl-PL" sz="1400" dirty="0"/>
              <a:t>w Polskiej Normie PN-S-47010, </a:t>
            </a:r>
          </a:p>
          <a:p>
            <a:r>
              <a:rPr lang="pl-PL" sz="1400" dirty="0" smtClean="0">
                <a:solidFill>
                  <a:srgbClr val="008000"/>
                </a:solidFill>
              </a:rPr>
              <a:t>kasowniki </a:t>
            </a:r>
            <a:r>
              <a:rPr lang="pl-PL" sz="1400" dirty="0">
                <a:solidFill>
                  <a:srgbClr val="008000"/>
                </a:solidFill>
              </a:rPr>
              <a:t>elektroniczne o min. </a:t>
            </a:r>
            <a:r>
              <a:rPr lang="pl-PL" sz="1400" dirty="0" smtClean="0">
                <a:solidFill>
                  <a:srgbClr val="008000"/>
                </a:solidFill>
              </a:rPr>
              <a:t>dziesięciocyfrowym </a:t>
            </a:r>
            <a:r>
              <a:rPr lang="pl-PL" sz="1400" dirty="0">
                <a:solidFill>
                  <a:srgbClr val="008000"/>
                </a:solidFill>
              </a:rPr>
              <a:t>systemie kasowania w </a:t>
            </a:r>
            <a:r>
              <a:rPr lang="pl-PL" sz="1400" dirty="0" smtClean="0">
                <a:solidFill>
                  <a:srgbClr val="008000"/>
                </a:solidFill>
              </a:rPr>
              <a:t>ilości </a:t>
            </a:r>
            <a:r>
              <a:rPr lang="pl-PL" sz="1400" dirty="0">
                <a:solidFill>
                  <a:srgbClr val="008000"/>
                </a:solidFill>
              </a:rPr>
              <a:t>co najmniej </a:t>
            </a:r>
            <a:r>
              <a:rPr lang="pl-PL" sz="1400" dirty="0" smtClean="0">
                <a:solidFill>
                  <a:srgbClr val="008000"/>
                </a:solidFill>
              </a:rPr>
              <a:t>równej </a:t>
            </a:r>
            <a:r>
              <a:rPr lang="pl-PL" sz="1400" dirty="0">
                <a:solidFill>
                  <a:srgbClr val="008000"/>
                </a:solidFill>
              </a:rPr>
              <a:t>liczbie drzwi </a:t>
            </a:r>
            <a:r>
              <a:rPr lang="pl-PL" sz="1400" dirty="0" smtClean="0">
                <a:solidFill>
                  <a:srgbClr val="008000"/>
                </a:solidFill>
              </a:rPr>
              <a:t>pasażerskich </a:t>
            </a:r>
            <a:r>
              <a:rPr lang="pl-PL" sz="1400" dirty="0">
                <a:solidFill>
                  <a:srgbClr val="008000"/>
                </a:solidFill>
              </a:rPr>
              <a:t>w autobusie, </a:t>
            </a:r>
          </a:p>
          <a:p>
            <a:r>
              <a:rPr lang="pl-PL" sz="1400" dirty="0" smtClean="0"/>
              <a:t>Łączność telefoniczna </a:t>
            </a:r>
            <a:r>
              <a:rPr lang="pl-PL" sz="1400" dirty="0"/>
              <a:t>lub radiowa </a:t>
            </a:r>
            <a:r>
              <a:rPr lang="pl-PL" sz="1400" dirty="0" smtClean="0"/>
              <a:t>pomiędzy kierującym </a:t>
            </a:r>
            <a:r>
              <a:rPr lang="pl-PL" sz="1400" dirty="0"/>
              <a:t>autobusem a punktem dyspozytorskim wykonawcy, </a:t>
            </a:r>
            <a:r>
              <a:rPr lang="pl-PL" sz="1400" dirty="0" smtClean="0"/>
              <a:t>mającym łącznoś</a:t>
            </a:r>
            <a:r>
              <a:rPr lang="pl-PL" sz="1400" dirty="0"/>
              <a:t>ć</a:t>
            </a:r>
            <a:r>
              <a:rPr lang="pl-PL" sz="1400" dirty="0" smtClean="0"/>
              <a:t> </a:t>
            </a:r>
            <a:r>
              <a:rPr lang="pl-PL" sz="1400" dirty="0"/>
              <a:t>z </a:t>
            </a:r>
            <a:r>
              <a:rPr lang="pl-PL" sz="1400" dirty="0" smtClean="0"/>
              <a:t>policją </a:t>
            </a:r>
            <a:r>
              <a:rPr lang="pl-PL" sz="1400" dirty="0"/>
              <a:t>i pogotowiem ratunkowym oraz </a:t>
            </a:r>
            <a:r>
              <a:rPr lang="pl-PL" sz="1400" dirty="0" smtClean="0"/>
              <a:t>łączność </a:t>
            </a:r>
            <a:r>
              <a:rPr lang="pl-PL" sz="1400" dirty="0"/>
              <a:t>telefoniczna z </a:t>
            </a:r>
            <a:r>
              <a:rPr lang="pl-PL" sz="1400" dirty="0" smtClean="0"/>
              <a:t>zamawiającym. </a:t>
            </a:r>
            <a:endParaRPr lang="pl-PL" sz="1400" dirty="0"/>
          </a:p>
          <a:p>
            <a:pPr marL="0" indent="0" algn="just">
              <a:buNone/>
            </a:pPr>
            <a:endParaRPr lang="cs-CZ" sz="1400" dirty="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1012642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13184"/>
          </a:xfrm>
        </p:spPr>
        <p:txBody>
          <a:bodyPr>
            <a:normAutofit/>
          </a:bodyPr>
          <a:lstStyle/>
          <a:p>
            <a:r>
              <a:rPr lang="pl-PL" sz="2800" dirty="0" smtClean="0"/>
              <a:t>Przykłady standardów: Usługi komunalne</a:t>
            </a:r>
            <a:endParaRPr lang="pl-PL" sz="2800" dirty="0"/>
          </a:p>
        </p:txBody>
      </p:sp>
      <p:sp>
        <p:nvSpPr>
          <p:cNvPr id="3" name="Symbol zastępczy zawartości 2"/>
          <p:cNvSpPr>
            <a:spLocks noGrp="1"/>
          </p:cNvSpPr>
          <p:nvPr>
            <p:ph idx="1"/>
          </p:nvPr>
        </p:nvSpPr>
        <p:spPr>
          <a:xfrm>
            <a:off x="457200" y="2685449"/>
            <a:ext cx="8229600" cy="4172552"/>
          </a:xfrm>
        </p:spPr>
        <p:txBody>
          <a:bodyPr>
            <a:normAutofit/>
          </a:bodyPr>
          <a:lstStyle/>
          <a:p>
            <a:pPr marL="0" indent="0" algn="just">
              <a:buNone/>
            </a:pPr>
            <a:r>
              <a:rPr lang="pl-PL" sz="2400" dirty="0"/>
              <a:t>    </a:t>
            </a:r>
            <a:r>
              <a:rPr lang="pl-PL" sz="2400" dirty="0">
                <a:solidFill>
                  <a:srgbClr val="008000"/>
                </a:solidFill>
              </a:rPr>
              <a:t> </a:t>
            </a:r>
            <a:r>
              <a:rPr lang="pl-PL" sz="1400" dirty="0">
                <a:solidFill>
                  <a:srgbClr val="008000"/>
                </a:solidFill>
              </a:rPr>
              <a:t>"Zielonogórskie Wodociągi i Kanalizacja" Sp. z o.o. dostarcza wodę w ilości oczekiwanej przez odbiorców, a jakość wody produkowanej przez Spółkę jest zgodna zarówno z normami krajowymi, jak i normami europejskimi. Parametry jakościowe są zgodne z rozporządzeniami Rozporządzenie Ministra Zdrowia z dnia 29 marca 2007 r. w sprawie jakości wody przeznaczonej do spożycia przez ludzi (</a:t>
            </a:r>
            <a:r>
              <a:rPr lang="pl-PL" sz="1400" dirty="0" err="1">
                <a:solidFill>
                  <a:srgbClr val="008000"/>
                </a:solidFill>
              </a:rPr>
              <a:t>Dz.U</a:t>
            </a:r>
            <a:r>
              <a:rPr lang="pl-PL" sz="1400" dirty="0">
                <a:solidFill>
                  <a:srgbClr val="008000"/>
                </a:solidFill>
              </a:rPr>
              <a:t>. Nr 61, poz. 417); Rozporządzenie Ministra Zdrowia z dnia 20 kwietnia 2010 r. zmieniające rozporządzenie w sprawie jakości wody przeznaczonej do spożycia przez ludzi (Dz. U. Nr 72, poz. 466).</a:t>
            </a:r>
          </a:p>
          <a:p>
            <a:pPr marL="0" indent="0" algn="just">
              <a:buNone/>
            </a:pPr>
            <a:r>
              <a:rPr lang="pl-PL" sz="1400" dirty="0"/>
              <a:t>     W ramach standardów jakościowych obsługi odbiorców usług przedsiębiorstwo wod.-kan. zobowiązane jest do spełnienia obligatoryjnych, minimalnych wymagań dotyczących poziomu jakości świadczonych usług, wynikających z przepisów prawa, zezwolenia udzielonego Spółce na prowadzenie zbiorowego zaopatrzenia w wodę i zbiorowego odprowadzania ścieków, oraz regulaminu dostarczania wody i odprowadzania ścieków, obowiązującego na terenie miasta Zielona Góra.</a:t>
            </a:r>
          </a:p>
          <a:p>
            <a:pPr marL="0" indent="0" algn="just">
              <a:buNone/>
            </a:pPr>
            <a:r>
              <a:rPr lang="pl-PL" sz="1400" dirty="0"/>
              <a:t>     </a:t>
            </a:r>
            <a:r>
              <a:rPr lang="pl-PL" sz="1400" dirty="0">
                <a:solidFill>
                  <a:srgbClr val="008000"/>
                </a:solidFill>
              </a:rPr>
              <a:t>Z wypełnianiem standardów obsługi odbiorców usług wiąże się konieczność prowadzenia przez Spółkę specjalizowanej dokumentacji i udzielania informacji.</a:t>
            </a:r>
            <a:endParaRPr lang="cs-CZ" sz="1400" dirty="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248726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2209701"/>
            <a:ext cx="8229600" cy="596316"/>
          </a:xfrm>
        </p:spPr>
        <p:txBody>
          <a:bodyPr>
            <a:normAutofit/>
          </a:bodyPr>
          <a:lstStyle/>
          <a:p>
            <a:r>
              <a:rPr lang="pl-PL" sz="3000" dirty="0" smtClean="0"/>
              <a:t>Standard usług publicznych - definicja</a:t>
            </a:r>
            <a:endParaRPr lang="pl-PL" sz="3000" dirty="0"/>
          </a:p>
        </p:txBody>
      </p:sp>
      <p:sp>
        <p:nvSpPr>
          <p:cNvPr id="3" name="Symbol zastępczy zawartości 2"/>
          <p:cNvSpPr>
            <a:spLocks noGrp="1"/>
          </p:cNvSpPr>
          <p:nvPr>
            <p:ph idx="1"/>
          </p:nvPr>
        </p:nvSpPr>
        <p:spPr>
          <a:xfrm>
            <a:off x="173789" y="3181265"/>
            <a:ext cx="8229600" cy="3523753"/>
          </a:xfrm>
        </p:spPr>
        <p:txBody>
          <a:bodyPr>
            <a:noAutofit/>
          </a:bodyPr>
          <a:lstStyle/>
          <a:p>
            <a:pPr marL="0" indent="0" algn="ctr">
              <a:buNone/>
            </a:pPr>
            <a:r>
              <a:rPr lang="pl-PL" sz="2100" dirty="0" smtClean="0"/>
              <a:t>Ustalone przez świadczeniodawcę usługi podstawowe założenia:</a:t>
            </a:r>
            <a:endParaRPr lang="pl-PL" sz="2100" dirty="0"/>
          </a:p>
          <a:p>
            <a:pPr marL="1257300" indent="-269875"/>
            <a:r>
              <a:rPr lang="pl-PL" sz="2100" dirty="0" smtClean="0">
                <a:solidFill>
                  <a:srgbClr val="008000"/>
                </a:solidFill>
              </a:rPr>
              <a:t>Techniczne</a:t>
            </a:r>
          </a:p>
          <a:p>
            <a:pPr marL="1257300" indent="-269875"/>
            <a:r>
              <a:rPr lang="pl-PL" sz="2100" dirty="0"/>
              <a:t>e</a:t>
            </a:r>
            <a:r>
              <a:rPr lang="pl-PL" sz="2100" dirty="0" smtClean="0"/>
              <a:t>konomiczne</a:t>
            </a:r>
          </a:p>
          <a:p>
            <a:pPr marL="1257300" indent="-269875"/>
            <a:r>
              <a:rPr lang="pl-PL" sz="2100" dirty="0">
                <a:solidFill>
                  <a:srgbClr val="008000"/>
                </a:solidFill>
              </a:rPr>
              <a:t>j</a:t>
            </a:r>
            <a:r>
              <a:rPr lang="pl-PL" sz="2100" dirty="0" smtClean="0">
                <a:solidFill>
                  <a:srgbClr val="008000"/>
                </a:solidFill>
              </a:rPr>
              <a:t>akościowe</a:t>
            </a:r>
          </a:p>
          <a:p>
            <a:pPr marL="0" indent="0" algn="ctr">
              <a:buNone/>
            </a:pPr>
            <a:r>
              <a:rPr lang="pl-PL" sz="2100" dirty="0" smtClean="0"/>
              <a:t>Standard może obejmować wersję minimalną, wymaganą prawem lub dodatkowe elementy ustalone przez świadczeniodawcę</a:t>
            </a:r>
            <a:endParaRPr lang="pl-PL" sz="21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564147" y="6506678"/>
            <a:ext cx="7463322"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1997146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36092"/>
          </a:xfrm>
        </p:spPr>
        <p:txBody>
          <a:bodyPr>
            <a:normAutofit/>
          </a:bodyPr>
          <a:lstStyle/>
          <a:p>
            <a:r>
              <a:rPr lang="pl-PL" sz="3200" dirty="0" smtClean="0"/>
              <a:t>Przykłady standardów: Kultura</a:t>
            </a:r>
            <a:endParaRPr lang="pl-PL" sz="3000" dirty="0"/>
          </a:p>
        </p:txBody>
      </p:sp>
      <p:sp>
        <p:nvSpPr>
          <p:cNvPr id="3" name="Symbol zastępczy zawartości 2"/>
          <p:cNvSpPr>
            <a:spLocks noGrp="1"/>
          </p:cNvSpPr>
          <p:nvPr>
            <p:ph idx="1"/>
          </p:nvPr>
        </p:nvSpPr>
        <p:spPr>
          <a:xfrm>
            <a:off x="457200" y="2875733"/>
            <a:ext cx="8229600" cy="3982267"/>
          </a:xfrm>
        </p:spPr>
        <p:txBody>
          <a:bodyPr>
            <a:noAutofit/>
          </a:bodyPr>
          <a:lstStyle/>
          <a:p>
            <a:pPr marL="0" indent="0">
              <a:buNone/>
            </a:pPr>
            <a:r>
              <a:rPr lang="pl-PL" sz="1400" b="1" dirty="0" smtClean="0"/>
              <a:t>Samorząd </a:t>
            </a:r>
            <a:r>
              <a:rPr lang="pl-PL" sz="1400" b="1" dirty="0"/>
              <a:t>powinien zatem określić:</a:t>
            </a:r>
            <a:endParaRPr lang="pl-PL" sz="1400" dirty="0"/>
          </a:p>
          <a:p>
            <a:r>
              <a:rPr lang="pl-PL" sz="1400" dirty="0">
                <a:solidFill>
                  <a:srgbClr val="008000"/>
                </a:solidFill>
              </a:rPr>
              <a:t>jakie usługi będzie „wykonywał” w obszarze kultury;</a:t>
            </a:r>
          </a:p>
          <a:p>
            <a:r>
              <a:rPr lang="pl-PL" sz="1400" dirty="0">
                <a:solidFill>
                  <a:srgbClr val="008000"/>
                </a:solidFill>
              </a:rPr>
              <a:t>do kogo będą skierowane (usługi są nie tylko dla „ludności” ale też dla innych podmiotów kultury: organizacji pozarządowych, grup nieformalnych, firm prywatnych, itp.);</a:t>
            </a:r>
          </a:p>
          <a:p>
            <a:r>
              <a:rPr lang="pl-PL" sz="1400" dirty="0">
                <a:solidFill>
                  <a:srgbClr val="008000"/>
                </a:solidFill>
              </a:rPr>
              <a:t>j</a:t>
            </a:r>
            <a:r>
              <a:rPr lang="pl-PL" sz="1400" dirty="0" smtClean="0">
                <a:solidFill>
                  <a:srgbClr val="008000"/>
                </a:solidFill>
              </a:rPr>
              <a:t>akich </a:t>
            </a:r>
            <a:r>
              <a:rPr lang="pl-PL" sz="1400" dirty="0">
                <a:solidFill>
                  <a:srgbClr val="008000"/>
                </a:solidFill>
              </a:rPr>
              <a:t>metod użyje, aby je skutecznie i efektywnie zapewnić (samemu, poprzez instytucje kultury, poprzez zlecanie usług innym „operatorom”)</a:t>
            </a:r>
            <a:r>
              <a:rPr lang="pl-PL" sz="1400" dirty="0" smtClean="0">
                <a:solidFill>
                  <a:srgbClr val="008000"/>
                </a:solidFill>
              </a:rPr>
              <a:t>.</a:t>
            </a:r>
          </a:p>
          <a:p>
            <a:pPr marL="0" indent="0">
              <a:buNone/>
            </a:pPr>
            <a:r>
              <a:rPr lang="pl-PL" sz="1400" dirty="0"/>
              <a:t>Przykładowa usługa dostępu do teatru może zatem polegać na stworzeniu instytucji Teatr Miejski, lub na zleceniu usługi prowadzenia teatru Lokalnemu Towarzystwu Teatralnemu, ale też na zafundowaniu wszystkim mieszkańcom darmowych biletów do najbliższego Teatru Wielkomiejskiego. Jak też na wynegocjowaniu z lokalnym prywatnym teatrem obniżenia cen biletów w zamian za preferencyjną stawkę czynszu. Równie dobrze gmina można uznać, że zapewnienie dostępu do teatru nie jest zadaniem priorytetowym… bo ważniejszy jest lokalny zespół pieśni i tańca.</a:t>
            </a:r>
            <a:endParaRPr lang="cs-CZ" sz="1400" dirty="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4149892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297771"/>
          </a:xfrm>
        </p:spPr>
        <p:txBody>
          <a:bodyPr>
            <a:noAutofit/>
          </a:bodyPr>
          <a:lstStyle/>
          <a:p>
            <a:r>
              <a:rPr lang="pl-PL" sz="2000" dirty="0" smtClean="0"/>
              <a:t>Przykłady standardów: Pomoc </a:t>
            </a:r>
            <a:r>
              <a:rPr lang="pl-PL" sz="2000" dirty="0" smtClean="0"/>
              <a:t>społeczna(dom </a:t>
            </a:r>
            <a:r>
              <a:rPr lang="pl-PL" sz="2000" dirty="0" smtClean="0"/>
              <a:t>pomocy społecznej)</a:t>
            </a:r>
            <a:endParaRPr lang="pl-PL" sz="2000" dirty="0"/>
          </a:p>
        </p:txBody>
      </p:sp>
      <p:sp>
        <p:nvSpPr>
          <p:cNvPr id="3" name="Symbol zastępczy zawartości 2"/>
          <p:cNvSpPr>
            <a:spLocks noGrp="1"/>
          </p:cNvSpPr>
          <p:nvPr>
            <p:ph idx="1"/>
          </p:nvPr>
        </p:nvSpPr>
        <p:spPr>
          <a:xfrm>
            <a:off x="457200" y="2560321"/>
            <a:ext cx="8229600" cy="3330340"/>
          </a:xfrm>
        </p:spPr>
        <p:txBody>
          <a:bodyPr>
            <a:noAutofit/>
          </a:bodyPr>
          <a:lstStyle/>
          <a:p>
            <a:pPr marL="0" indent="0">
              <a:buNone/>
            </a:pPr>
            <a:r>
              <a:rPr lang="pl-PL" sz="1100" dirty="0">
                <a:solidFill>
                  <a:srgbClr val="008000"/>
                </a:solidFill>
              </a:rPr>
              <a:t>Dom powinien spełniać następujące warunki:</a:t>
            </a:r>
          </a:p>
          <a:p>
            <a:r>
              <a:rPr lang="pl-PL" sz="1100" dirty="0"/>
              <a:t>budynek i jego otoczenie powinny być bez barier architektonicznych,</a:t>
            </a:r>
          </a:p>
          <a:p>
            <a:r>
              <a:rPr lang="pl-PL" sz="1100" dirty="0"/>
              <a:t>w budynkach wielokondygnacyjnych powinna być winda dostosowana do potrzeb osób niepełnosprawnych,</a:t>
            </a:r>
          </a:p>
          <a:p>
            <a:r>
              <a:rPr lang="pl-PL" sz="1100" dirty="0"/>
              <a:t>budynek powinien być wyposażony w system </a:t>
            </a:r>
            <a:r>
              <a:rPr lang="pl-PL" sz="1100" dirty="0" err="1"/>
              <a:t>przyzywowo</a:t>
            </a:r>
            <a:r>
              <a:rPr lang="pl-PL" sz="1100" dirty="0"/>
              <a:t>-alarmowy i system alarmowo-przeciwpożarowy,</a:t>
            </a:r>
          </a:p>
          <a:p>
            <a:r>
              <a:rPr lang="pl-PL" sz="1100" dirty="0"/>
              <a:t>liczba miejsc w nowo projektowanych domach nie powinna być większa niż 100.</a:t>
            </a:r>
          </a:p>
          <a:p>
            <a:r>
              <a:rPr lang="pl-PL" sz="1100" dirty="0"/>
              <a:t>W domu powinny znajdować się następujące pomieszczenia:</a:t>
            </a:r>
          </a:p>
          <a:p>
            <a:r>
              <a:rPr lang="pl-PL" sz="1100" dirty="0"/>
              <a:t>pokoje mieszkalne jednoosobowe i wieloosobowe,</a:t>
            </a:r>
          </a:p>
          <a:p>
            <a:r>
              <a:rPr lang="pl-PL" sz="1100" dirty="0"/>
              <a:t>pokoje dziennego pobytu,</a:t>
            </a:r>
          </a:p>
          <a:p>
            <a:r>
              <a:rPr lang="pl-PL" sz="1100" dirty="0"/>
              <a:t>jadalnia,</a:t>
            </a:r>
          </a:p>
          <a:p>
            <a:r>
              <a:rPr lang="pl-PL" sz="1100" dirty="0"/>
              <a:t>gabinet zabiegowo-pielęgniarski,</a:t>
            </a:r>
          </a:p>
          <a:p>
            <a:r>
              <a:rPr lang="pl-PL" sz="1100" dirty="0"/>
              <a:t>pomieszczenia do terapii i rehabilitacji,</a:t>
            </a:r>
          </a:p>
          <a:p>
            <a:r>
              <a:rPr lang="pl-PL" sz="1100" dirty="0"/>
              <a:t>kuchenka pomocnicza,</a:t>
            </a:r>
          </a:p>
          <a:p>
            <a:r>
              <a:rPr lang="pl-PL" sz="1100" dirty="0"/>
              <a:t>pomieszczenie pomocnicze do prania i suszenia,</a:t>
            </a:r>
          </a:p>
          <a:p>
            <a:r>
              <a:rPr lang="pl-PL" sz="1100" dirty="0"/>
              <a:t>palarnia,</a:t>
            </a:r>
          </a:p>
          <a:p>
            <a:r>
              <a:rPr lang="pl-PL" sz="1100" dirty="0"/>
              <a:t>pokój gościnny,</a:t>
            </a:r>
          </a:p>
          <a:p>
            <a:r>
              <a:rPr lang="pl-PL" sz="1100" dirty="0"/>
              <a:t>kaplica.</a:t>
            </a:r>
            <a:endParaRPr lang="cs-CZ" sz="1100" dirty="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2744489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262549"/>
            <a:ext cx="8229600" cy="636092"/>
          </a:xfrm>
        </p:spPr>
        <p:txBody>
          <a:bodyPr>
            <a:noAutofit/>
          </a:bodyPr>
          <a:lstStyle/>
          <a:p>
            <a:r>
              <a:rPr lang="pl-PL" sz="2400" dirty="0" smtClean="0"/>
              <a:t>Przykłady standardów: edukacja</a:t>
            </a:r>
            <a:br>
              <a:rPr lang="pl-PL" sz="2400" dirty="0" smtClean="0"/>
            </a:br>
            <a:r>
              <a:rPr lang="pl-PL" sz="2400" dirty="0" smtClean="0"/>
              <a:t>(instytucje szkoleniowe)</a:t>
            </a:r>
            <a:endParaRPr lang="pl-PL" sz="2400" dirty="0"/>
          </a:p>
        </p:txBody>
      </p:sp>
      <p:sp>
        <p:nvSpPr>
          <p:cNvPr id="3" name="Symbol zastępczy zawartości 2"/>
          <p:cNvSpPr>
            <a:spLocks noGrp="1"/>
          </p:cNvSpPr>
          <p:nvPr>
            <p:ph idx="1"/>
          </p:nvPr>
        </p:nvSpPr>
        <p:spPr>
          <a:xfrm>
            <a:off x="457200" y="3068153"/>
            <a:ext cx="8229600" cy="3982267"/>
          </a:xfrm>
        </p:spPr>
        <p:txBody>
          <a:bodyPr>
            <a:noAutofit/>
          </a:bodyPr>
          <a:lstStyle/>
          <a:p>
            <a:pPr marL="0" indent="0">
              <a:buNone/>
            </a:pPr>
            <a:r>
              <a:rPr lang="pl-PL" sz="1400" dirty="0" smtClean="0"/>
              <a:t>Każda z osób należących do kadry szkoleniowej instytucji spełnia co najmniej jeden z wymienionych poniżej warunków: </a:t>
            </a:r>
          </a:p>
          <a:p>
            <a:r>
              <a:rPr lang="pl-PL" sz="1400" dirty="0" smtClean="0">
                <a:solidFill>
                  <a:srgbClr val="008000"/>
                </a:solidFill>
              </a:rPr>
              <a:t>ukończyła trwający min. 60 godzin kurs dydaktyczny lub przygotowujący do kształcenia dorosłych, tj. służący rozwojowi kompetencji zbliżonych do następujących: rozumienie sytuacji uczących się̨ dorosłych, definiowanie celów edukacyjnych, projektowanie programu szkolenia, klarowne prezentowanie wiedzy, stosowanie aktywizujących metod nauczania </a:t>
            </a:r>
          </a:p>
          <a:p>
            <a:r>
              <a:rPr lang="pl-PL" sz="1400" dirty="0" smtClean="0"/>
              <a:t>dysponuje przyznanym przez zewnętrzną instytucję certyfikatem potwierdzającym posiadanie kompetencji zbliżonych do wymienionych powyżej </a:t>
            </a:r>
          </a:p>
          <a:p>
            <a:r>
              <a:rPr lang="pl-PL" sz="1400" dirty="0" smtClean="0">
                <a:solidFill>
                  <a:srgbClr val="008000"/>
                </a:solidFill>
              </a:rPr>
              <a:t>posiada 750 godzin doświadczenia w zakresie edukacji osób dorosłych </a:t>
            </a:r>
          </a:p>
          <a:p>
            <a:r>
              <a:rPr lang="pl-PL" sz="1400" dirty="0" smtClean="0"/>
              <a:t>posiada specjalistyczne wykształcenie i min. 5-letnie doświadczenie zawodowe w danej dziedzinie oraz prowadzi kształcenie wyłącznie w formie wykładowej. </a:t>
            </a:r>
            <a:endParaRPr lang="pl-PL" sz="1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Tree>
    <p:extLst>
      <p:ext uri="{BB962C8B-B14F-4D97-AF65-F5344CB8AC3E}">
        <p14:creationId xmlns:p14="http://schemas.microsoft.com/office/powerpoint/2010/main" val="847431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zawartości 2"/>
          <p:cNvSpPr>
            <a:spLocks noGrp="1"/>
          </p:cNvSpPr>
          <p:nvPr>
            <p:ph idx="1"/>
          </p:nvPr>
        </p:nvSpPr>
        <p:spPr>
          <a:xfrm>
            <a:off x="457200" y="3271058"/>
            <a:ext cx="8229600" cy="2988785"/>
          </a:xfrm>
        </p:spPr>
        <p:txBody>
          <a:bodyPr>
            <a:normAutofit/>
          </a:bodyPr>
          <a:lstStyle/>
          <a:p>
            <a:pPr marL="0" indent="0" algn="ctr">
              <a:buNone/>
            </a:pPr>
            <a:r>
              <a:rPr lang="pl-PL" sz="4400" dirty="0" smtClean="0"/>
              <a:t>DZIĘKUJĘ ZA UWAGĘ</a:t>
            </a: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9" name="Tytuł 8"/>
          <p:cNvSpPr>
            <a:spLocks noGrp="1"/>
          </p:cNvSpPr>
          <p:nvPr>
            <p:ph type="title"/>
          </p:nvPr>
        </p:nvSpPr>
        <p:spPr/>
        <p:txBody>
          <a:bodyPr/>
          <a:lstStyle/>
          <a:p>
            <a:endParaRPr lang="pl-PL"/>
          </a:p>
        </p:txBody>
      </p:sp>
    </p:spTree>
    <p:extLst>
      <p:ext uri="{BB962C8B-B14F-4D97-AF65-F5344CB8AC3E}">
        <p14:creationId xmlns:p14="http://schemas.microsoft.com/office/powerpoint/2010/main" val="3567672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2209701"/>
            <a:ext cx="8229600" cy="596316"/>
          </a:xfrm>
        </p:spPr>
        <p:txBody>
          <a:bodyPr>
            <a:normAutofit/>
          </a:bodyPr>
          <a:lstStyle/>
          <a:p>
            <a:r>
              <a:rPr lang="pl-PL" sz="3000" dirty="0" smtClean="0"/>
              <a:t>Standard usług publicznych – definicja 2</a:t>
            </a:r>
            <a:endParaRPr lang="pl-PL" sz="3000" dirty="0"/>
          </a:p>
        </p:txBody>
      </p:sp>
      <p:sp>
        <p:nvSpPr>
          <p:cNvPr id="3" name="Symbol zastępczy zawartości 2"/>
          <p:cNvSpPr>
            <a:spLocks noGrp="1"/>
          </p:cNvSpPr>
          <p:nvPr>
            <p:ph idx="1"/>
          </p:nvPr>
        </p:nvSpPr>
        <p:spPr>
          <a:xfrm>
            <a:off x="365759" y="2806017"/>
            <a:ext cx="8037629" cy="3719409"/>
          </a:xfrm>
        </p:spPr>
        <p:txBody>
          <a:bodyPr>
            <a:noAutofit/>
          </a:bodyPr>
          <a:lstStyle/>
          <a:p>
            <a:pPr marL="0" indent="0" algn="ctr">
              <a:buNone/>
            </a:pPr>
            <a:r>
              <a:rPr lang="pl-PL" sz="2000" dirty="0">
                <a:solidFill>
                  <a:srgbClr val="008000"/>
                </a:solidFill>
              </a:rPr>
              <a:t>W</a:t>
            </a:r>
            <a:r>
              <a:rPr lang="pl-PL" sz="2000" dirty="0" smtClean="0">
                <a:solidFill>
                  <a:srgbClr val="008000"/>
                </a:solidFill>
              </a:rPr>
              <a:t>zorce świadczenia </a:t>
            </a:r>
            <a:r>
              <a:rPr lang="pl-PL" sz="2000" dirty="0">
                <a:solidFill>
                  <a:srgbClr val="008000"/>
                </a:solidFill>
              </a:rPr>
              <a:t>usług publicznych </a:t>
            </a:r>
            <a:r>
              <a:rPr lang="pl-PL" sz="2000" dirty="0" smtClean="0">
                <a:solidFill>
                  <a:srgbClr val="008000"/>
                </a:solidFill>
              </a:rPr>
              <a:t>posiadające określone </a:t>
            </a:r>
            <a:r>
              <a:rPr lang="pl-PL" sz="2000" dirty="0">
                <a:solidFill>
                  <a:srgbClr val="008000"/>
                </a:solidFill>
              </a:rPr>
              <a:t>cechy lub nieprzekraczalne parametry, </a:t>
            </a:r>
            <a:r>
              <a:rPr lang="pl-PL" sz="2000" dirty="0" smtClean="0">
                <a:solidFill>
                  <a:srgbClr val="008000"/>
                </a:solidFill>
              </a:rPr>
              <a:t>które można opisać </a:t>
            </a:r>
            <a:r>
              <a:rPr lang="pl-PL" sz="2000" dirty="0">
                <a:solidFill>
                  <a:srgbClr val="008000"/>
                </a:solidFill>
              </a:rPr>
              <a:t>lub </a:t>
            </a:r>
            <a:r>
              <a:rPr lang="pl-PL" sz="2000" dirty="0" smtClean="0">
                <a:solidFill>
                  <a:srgbClr val="008000"/>
                </a:solidFill>
              </a:rPr>
              <a:t>zmierzyć́</a:t>
            </a:r>
            <a:r>
              <a:rPr lang="pl-PL" sz="2000" dirty="0">
                <a:solidFill>
                  <a:srgbClr val="008000"/>
                </a:solidFill>
              </a:rPr>
              <a:t>. </a:t>
            </a:r>
            <a:endParaRPr lang="pl-PL" sz="2000" dirty="0" smtClean="0"/>
          </a:p>
          <a:p>
            <a:pPr marL="0" indent="0">
              <a:buNone/>
            </a:pPr>
            <a:r>
              <a:rPr lang="pl-PL" sz="2000" dirty="0" smtClean="0"/>
              <a:t>Standardy </a:t>
            </a:r>
            <a:r>
              <a:rPr lang="pl-PL" sz="2000" dirty="0"/>
              <a:t>usług </a:t>
            </a:r>
            <a:r>
              <a:rPr lang="pl-PL" sz="2000" dirty="0" smtClean="0"/>
              <a:t>mogą </a:t>
            </a:r>
            <a:r>
              <a:rPr lang="pl-PL" sz="2000" dirty="0"/>
              <a:t>przykładowo </a:t>
            </a:r>
            <a:r>
              <a:rPr lang="pl-PL" sz="2000" dirty="0" smtClean="0"/>
              <a:t>określać: </a:t>
            </a:r>
          </a:p>
          <a:p>
            <a:r>
              <a:rPr lang="pl-PL" sz="2000" dirty="0" smtClean="0"/>
              <a:t>zakres </a:t>
            </a:r>
            <a:r>
              <a:rPr lang="pl-PL" sz="2000" dirty="0"/>
              <a:t>i </a:t>
            </a:r>
            <a:r>
              <a:rPr lang="pl-PL" sz="2000" dirty="0" smtClean="0"/>
              <a:t>charakterystykę usługi</a:t>
            </a:r>
            <a:r>
              <a:rPr lang="pl-PL" sz="2000" dirty="0"/>
              <a:t>, </a:t>
            </a:r>
            <a:endParaRPr lang="pl-PL" sz="2000" dirty="0" smtClean="0"/>
          </a:p>
          <a:p>
            <a:r>
              <a:rPr lang="pl-PL" sz="2000" dirty="0" smtClean="0"/>
              <a:t>sposób świadczenia </a:t>
            </a:r>
            <a:r>
              <a:rPr lang="pl-PL" sz="2000" dirty="0"/>
              <a:t>usługi, czas </a:t>
            </a:r>
            <a:r>
              <a:rPr lang="pl-PL" sz="2000" dirty="0" smtClean="0"/>
              <a:t>dostępu </a:t>
            </a:r>
            <a:r>
              <a:rPr lang="pl-PL" sz="2000" dirty="0"/>
              <a:t>do usługi</a:t>
            </a:r>
            <a:r>
              <a:rPr lang="pl-PL" sz="2000" dirty="0" smtClean="0"/>
              <a:t>,</a:t>
            </a:r>
          </a:p>
          <a:p>
            <a:r>
              <a:rPr lang="pl-PL" sz="2000" dirty="0" smtClean="0"/>
              <a:t>opłaty za </a:t>
            </a:r>
            <a:r>
              <a:rPr lang="pl-PL" sz="2000" dirty="0"/>
              <a:t>usługę</a:t>
            </a:r>
            <a:r>
              <a:rPr lang="pl-PL" sz="2000" dirty="0" smtClean="0"/>
              <a:t>, </a:t>
            </a:r>
          </a:p>
          <a:p>
            <a:r>
              <a:rPr lang="pl-PL" sz="2000" dirty="0" smtClean="0"/>
              <a:t>warunki</a:t>
            </a:r>
            <a:r>
              <a:rPr lang="pl-PL" sz="2000" dirty="0"/>
              <a:t>, </a:t>
            </a:r>
            <a:r>
              <a:rPr lang="pl-PL" sz="2000" dirty="0" smtClean="0"/>
              <a:t>które </a:t>
            </a:r>
            <a:r>
              <a:rPr lang="pl-PL" sz="2000" dirty="0"/>
              <a:t>powinien </a:t>
            </a:r>
            <a:r>
              <a:rPr lang="pl-PL" sz="2000" dirty="0" smtClean="0"/>
              <a:t>spełnić </a:t>
            </a:r>
            <a:r>
              <a:rPr lang="pl-PL" sz="2000" dirty="0"/>
              <a:t>odbiorca usługi, </a:t>
            </a:r>
            <a:endParaRPr lang="pl-PL" sz="2000" dirty="0" smtClean="0"/>
          </a:p>
          <a:p>
            <a:r>
              <a:rPr lang="pl-PL" sz="2000" dirty="0" smtClean="0"/>
              <a:t>podmiot świadczący usługę</a:t>
            </a:r>
            <a:r>
              <a:rPr lang="pl-PL" sz="2200" dirty="0" smtClean="0"/>
              <a:t>. </a:t>
            </a:r>
            <a:endParaRPr lang="pl-PL" sz="2200" dirty="0"/>
          </a:p>
          <a:p>
            <a:pPr marL="0" indent="0" algn="ctr">
              <a:buNone/>
            </a:pPr>
            <a:endParaRPr lang="pl-PL" sz="21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635267" y="6525426"/>
            <a:ext cx="7324826"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1309545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2209701"/>
            <a:ext cx="8229600" cy="596316"/>
          </a:xfrm>
        </p:spPr>
        <p:txBody>
          <a:bodyPr>
            <a:normAutofit/>
          </a:bodyPr>
          <a:lstStyle/>
          <a:p>
            <a:r>
              <a:rPr lang="pl-PL" sz="3000" dirty="0" smtClean="0"/>
              <a:t>Standard usług publicznych – definicja 2</a:t>
            </a:r>
            <a:endParaRPr lang="pl-PL" sz="3000" dirty="0"/>
          </a:p>
        </p:txBody>
      </p:sp>
      <p:sp>
        <p:nvSpPr>
          <p:cNvPr id="3" name="Symbol zastępczy zawartości 2"/>
          <p:cNvSpPr>
            <a:spLocks noGrp="1"/>
          </p:cNvSpPr>
          <p:nvPr>
            <p:ph idx="1"/>
          </p:nvPr>
        </p:nvSpPr>
        <p:spPr>
          <a:xfrm>
            <a:off x="316831" y="3001673"/>
            <a:ext cx="8229600" cy="3523753"/>
          </a:xfrm>
        </p:spPr>
        <p:txBody>
          <a:bodyPr>
            <a:noAutofit/>
          </a:bodyPr>
          <a:lstStyle/>
          <a:p>
            <a:r>
              <a:rPr lang="pl-PL" sz="2400" dirty="0" smtClean="0">
                <a:solidFill>
                  <a:srgbClr val="008000"/>
                </a:solidFill>
              </a:rPr>
              <a:t>Monitorowanie </a:t>
            </a:r>
            <a:r>
              <a:rPr lang="pl-PL" sz="2400" dirty="0">
                <a:solidFill>
                  <a:srgbClr val="008000"/>
                </a:solidFill>
              </a:rPr>
              <a:t>przestrzegania </a:t>
            </a:r>
            <a:r>
              <a:rPr lang="pl-PL" sz="2400" dirty="0" smtClean="0">
                <a:solidFill>
                  <a:srgbClr val="008000"/>
                </a:solidFill>
              </a:rPr>
              <a:t>standardów </a:t>
            </a:r>
            <a:r>
              <a:rPr lang="pl-PL" sz="2400" dirty="0">
                <a:solidFill>
                  <a:srgbClr val="008000"/>
                </a:solidFill>
              </a:rPr>
              <a:t>usług </a:t>
            </a:r>
            <a:r>
              <a:rPr lang="pl-PL" sz="2400" dirty="0" smtClean="0">
                <a:solidFill>
                  <a:srgbClr val="008000"/>
                </a:solidFill>
              </a:rPr>
              <a:t>publicznych:</a:t>
            </a:r>
            <a:r>
              <a:rPr lang="pl-PL" sz="2400" dirty="0" smtClean="0"/>
              <a:t> porównywanie parametrów świadczonych </a:t>
            </a:r>
            <a:r>
              <a:rPr lang="pl-PL" sz="2400" dirty="0"/>
              <a:t>usług z </a:t>
            </a:r>
            <a:r>
              <a:rPr lang="pl-PL" sz="2400" dirty="0" smtClean="0"/>
              <a:t>obowiązującymi </a:t>
            </a:r>
            <a:r>
              <a:rPr lang="pl-PL" sz="2400" dirty="0"/>
              <a:t>dla nich standardami </a:t>
            </a:r>
          </a:p>
          <a:p>
            <a:r>
              <a:rPr lang="pl-PL" sz="2400" dirty="0" smtClean="0">
                <a:solidFill>
                  <a:srgbClr val="008000"/>
                </a:solidFill>
              </a:rPr>
              <a:t>Doskonalenie standardów </a:t>
            </a:r>
            <a:r>
              <a:rPr lang="pl-PL" sz="2400" dirty="0">
                <a:solidFill>
                  <a:srgbClr val="008000"/>
                </a:solidFill>
              </a:rPr>
              <a:t>usług publicznych </a:t>
            </a:r>
            <a:r>
              <a:rPr lang="pl-PL" sz="2400" dirty="0"/>
              <a:t>– </a:t>
            </a:r>
            <a:r>
              <a:rPr lang="pl-PL" sz="2400" dirty="0" smtClean="0"/>
              <a:t>podwyższanie standardów świadczonych </a:t>
            </a:r>
            <a:r>
              <a:rPr lang="pl-PL" sz="2400" dirty="0"/>
              <a:t>usług </a:t>
            </a:r>
            <a:r>
              <a:rPr lang="pl-PL" sz="2400" dirty="0" smtClean="0"/>
              <a:t>względem standardów wcześniej obowiązujących </a:t>
            </a:r>
          </a:p>
          <a:p>
            <a:pPr marL="0" indent="0">
              <a:buNone/>
            </a:pPr>
            <a:r>
              <a:rPr lang="pl-PL" sz="2400" dirty="0" smtClean="0"/>
              <a:t>Plany</a:t>
            </a:r>
            <a:r>
              <a:rPr lang="pl-PL" sz="2400" dirty="0" smtClean="0"/>
              <a:t>: </a:t>
            </a:r>
            <a:r>
              <a:rPr lang="pl-PL" sz="2400" dirty="0" smtClean="0">
                <a:solidFill>
                  <a:srgbClr val="008000"/>
                </a:solidFill>
              </a:rPr>
              <a:t>Krajowy System Standardów Usług Publicznych</a:t>
            </a:r>
            <a:endParaRPr lang="pl-PL" sz="2400" dirty="0">
              <a:solidFill>
                <a:srgbClr val="008000"/>
              </a:solidFill>
            </a:endParaRPr>
          </a:p>
          <a:p>
            <a:pPr marL="0" indent="0" algn="ctr">
              <a:buNone/>
            </a:pPr>
            <a:endParaRPr lang="pl-PL" sz="21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564147" y="6525426"/>
            <a:ext cx="7982284"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2115447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1914657"/>
            <a:ext cx="8229600" cy="596316"/>
          </a:xfrm>
        </p:spPr>
        <p:txBody>
          <a:bodyPr>
            <a:normAutofit fontScale="90000"/>
          </a:bodyPr>
          <a:lstStyle/>
          <a:p>
            <a:r>
              <a:rPr lang="pl-PL" sz="3000" dirty="0" smtClean="0"/>
              <a:t/>
            </a:r>
            <a:br>
              <a:rPr lang="pl-PL" sz="3000" dirty="0" smtClean="0"/>
            </a:br>
            <a:r>
              <a:rPr lang="pl-PL" sz="3000" dirty="0" smtClean="0"/>
              <a:t>Model </a:t>
            </a:r>
            <a:r>
              <a:rPr lang="pl-PL" sz="3000" dirty="0" smtClean="0"/>
              <a:t>poprawy jakości usług publicznych</a:t>
            </a:r>
            <a:endParaRPr lang="pl-PL" sz="30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4" name="PoleTekstowe 13"/>
          <p:cNvSpPr txBox="1"/>
          <p:nvPr/>
        </p:nvSpPr>
        <p:spPr>
          <a:xfrm>
            <a:off x="7234577" y="6629400"/>
            <a:ext cx="2412968" cy="264119"/>
          </a:xfrm>
          <a:prstGeom prst="rect">
            <a:avLst/>
          </a:prstGeom>
          <a:noFill/>
        </p:spPr>
        <p:txBody>
          <a:bodyPr wrap="square" rtlCol="0">
            <a:spAutoFit/>
          </a:bodyPr>
          <a:lstStyle/>
          <a:p>
            <a:r>
              <a:rPr lang="pl-PL" sz="1100" dirty="0" smtClean="0"/>
              <a:t>Źródło: Opracowanie własne</a:t>
            </a:r>
            <a:endParaRPr lang="pl-PL" sz="1100" dirty="0"/>
          </a:p>
        </p:txBody>
      </p:sp>
      <p:grpSp>
        <p:nvGrpSpPr>
          <p:cNvPr id="15" name="Grupa 14"/>
          <p:cNvGrpSpPr/>
          <p:nvPr/>
        </p:nvGrpSpPr>
        <p:grpSpPr>
          <a:xfrm>
            <a:off x="1321407" y="2743200"/>
            <a:ext cx="4476885" cy="2944577"/>
            <a:chOff x="0" y="0"/>
            <a:chExt cx="5943600" cy="3886200"/>
          </a:xfrm>
        </p:grpSpPr>
        <p:grpSp>
          <p:nvGrpSpPr>
            <p:cNvPr id="16" name="Grupa 15"/>
            <p:cNvGrpSpPr/>
            <p:nvPr/>
          </p:nvGrpSpPr>
          <p:grpSpPr>
            <a:xfrm>
              <a:off x="0" y="0"/>
              <a:ext cx="5943600" cy="3657600"/>
              <a:chOff x="0" y="0"/>
              <a:chExt cx="5943600" cy="3657600"/>
            </a:xfrm>
          </p:grpSpPr>
          <p:sp>
            <p:nvSpPr>
              <p:cNvPr id="18" name="Strzałka w prawo 17"/>
              <p:cNvSpPr/>
              <p:nvPr/>
            </p:nvSpPr>
            <p:spPr>
              <a:xfrm>
                <a:off x="0" y="3429000"/>
                <a:ext cx="5943600" cy="228600"/>
              </a:xfrm>
              <a:prstGeom prs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grpSp>
            <p:nvGrpSpPr>
              <p:cNvPr id="19" name="Grupa 18"/>
              <p:cNvGrpSpPr/>
              <p:nvPr/>
            </p:nvGrpSpPr>
            <p:grpSpPr>
              <a:xfrm>
                <a:off x="228600" y="0"/>
                <a:ext cx="5600700" cy="3314700"/>
                <a:chOff x="0" y="0"/>
                <a:chExt cx="5600700" cy="3314700"/>
              </a:xfrm>
            </p:grpSpPr>
            <p:sp>
              <p:nvSpPr>
                <p:cNvPr id="20" name="Zaokrąglony prostokąt 19"/>
                <p:cNvSpPr/>
                <p:nvPr/>
              </p:nvSpPr>
              <p:spPr>
                <a:xfrm>
                  <a:off x="0" y="1141730"/>
                  <a:ext cx="1028700" cy="457200"/>
                </a:xfrm>
                <a:prstGeom prst="roundRect">
                  <a:avLst/>
                </a:prstGeom>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700" b="1">
                      <a:effectLst/>
                      <a:ea typeface="ＭＳ 明朝"/>
                      <a:cs typeface="Times New Roman"/>
                    </a:rPr>
                    <a:t>Spełnianie przepisów prawnych</a:t>
                  </a:r>
                  <a:endParaRPr lang="cs-CZ" sz="1200">
                    <a:effectLst/>
                    <a:ea typeface="ＭＳ 明朝"/>
                    <a:cs typeface="Times New Roman"/>
                  </a:endParaRPr>
                </a:p>
              </p:txBody>
            </p:sp>
            <p:sp>
              <p:nvSpPr>
                <p:cNvPr id="21" name="Zaokrąglony prostokąt 20"/>
                <p:cNvSpPr/>
                <p:nvPr/>
              </p:nvSpPr>
              <p:spPr>
                <a:xfrm>
                  <a:off x="1143000" y="2286000"/>
                  <a:ext cx="1028700" cy="457200"/>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Planowanie strategiczne</a:t>
                  </a:r>
                  <a:endParaRPr lang="cs-CZ" sz="1200">
                    <a:effectLst/>
                    <a:ea typeface="ＭＳ 明朝"/>
                    <a:cs typeface="Times New Roman"/>
                  </a:endParaRPr>
                </a:p>
              </p:txBody>
            </p:sp>
            <p:sp>
              <p:nvSpPr>
                <p:cNvPr id="22" name="Zaokrąglony prostokąt 21"/>
                <p:cNvSpPr/>
                <p:nvPr/>
              </p:nvSpPr>
              <p:spPr>
                <a:xfrm>
                  <a:off x="2057400" y="2057400"/>
                  <a:ext cx="1028700" cy="457200"/>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dirty="0">
                      <a:effectLst/>
                      <a:ea typeface="ＭＳ 明朝"/>
                      <a:cs typeface="Times New Roman"/>
                    </a:rPr>
                    <a:t>Zarządzanie strategiczne</a:t>
                  </a:r>
                  <a:endParaRPr lang="cs-CZ" sz="1200" dirty="0">
                    <a:effectLst/>
                    <a:ea typeface="ＭＳ 明朝"/>
                    <a:cs typeface="Times New Roman"/>
                  </a:endParaRPr>
                </a:p>
              </p:txBody>
            </p:sp>
            <p:sp>
              <p:nvSpPr>
                <p:cNvPr id="23" name="Zaokrąglony prostokąt 22"/>
                <p:cNvSpPr/>
                <p:nvPr/>
              </p:nvSpPr>
              <p:spPr>
                <a:xfrm>
                  <a:off x="1714500" y="2857500"/>
                  <a:ext cx="1028700" cy="457200"/>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Innowacje sporadyczne</a:t>
                  </a:r>
                  <a:endParaRPr lang="cs-CZ" sz="1200">
                    <a:effectLst/>
                    <a:ea typeface="ＭＳ 明朝"/>
                    <a:cs typeface="Times New Roman"/>
                  </a:endParaRPr>
                </a:p>
              </p:txBody>
            </p:sp>
            <p:sp>
              <p:nvSpPr>
                <p:cNvPr id="24" name="Zaokrąglony prostokąt 23"/>
                <p:cNvSpPr/>
                <p:nvPr/>
              </p:nvSpPr>
              <p:spPr>
                <a:xfrm>
                  <a:off x="800100" y="914400"/>
                  <a:ext cx="1028700" cy="457200"/>
                </a:xfrm>
                <a:prstGeom prst="roundRect">
                  <a:avLst/>
                </a:prstGeom>
                <a:solidFill>
                  <a:schemeClr val="accent6">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Katalogowanie</a:t>
                  </a:r>
                  <a:endParaRPr lang="cs-CZ" sz="1200">
                    <a:effectLst/>
                    <a:ea typeface="ＭＳ 明朝"/>
                    <a:cs typeface="Times New Roman"/>
                  </a:endParaRPr>
                </a:p>
              </p:txBody>
            </p:sp>
            <p:sp>
              <p:nvSpPr>
                <p:cNvPr id="25" name="Zaokrąglony prostokąt 24"/>
                <p:cNvSpPr/>
                <p:nvPr/>
              </p:nvSpPr>
              <p:spPr>
                <a:xfrm>
                  <a:off x="1714500" y="685800"/>
                  <a:ext cx="1028700" cy="457200"/>
                </a:xfrm>
                <a:prstGeom prst="roundRect">
                  <a:avLst/>
                </a:prstGeom>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Mechanizmy i procedury</a:t>
                  </a:r>
                  <a:endParaRPr lang="cs-CZ" sz="1200">
                    <a:effectLst/>
                    <a:ea typeface="ＭＳ 明朝"/>
                    <a:cs typeface="Times New Roman"/>
                  </a:endParaRPr>
                </a:p>
              </p:txBody>
            </p:sp>
            <p:sp>
              <p:nvSpPr>
                <p:cNvPr id="26" name="Zaokrąglony prostokąt 25"/>
                <p:cNvSpPr/>
                <p:nvPr/>
              </p:nvSpPr>
              <p:spPr>
                <a:xfrm>
                  <a:off x="2628900" y="457200"/>
                  <a:ext cx="1028700" cy="457200"/>
                </a:xfrm>
                <a:prstGeom prst="roundRect">
                  <a:avLst/>
                </a:prstGeom>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Standaryzacja</a:t>
                  </a:r>
                  <a:endParaRPr lang="cs-CZ" sz="1200">
                    <a:effectLst/>
                    <a:ea typeface="ＭＳ 明朝"/>
                    <a:cs typeface="Times New Roman"/>
                  </a:endParaRPr>
                </a:p>
              </p:txBody>
            </p:sp>
            <p:sp>
              <p:nvSpPr>
                <p:cNvPr id="27" name="Zaokrąglony prostokąt 26"/>
                <p:cNvSpPr/>
                <p:nvPr/>
              </p:nvSpPr>
              <p:spPr>
                <a:xfrm>
                  <a:off x="3543300" y="228600"/>
                  <a:ext cx="1028700" cy="457200"/>
                </a:xfrm>
                <a:prstGeom prst="roundRect">
                  <a:avLst/>
                </a:prstGeom>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Stałe doskonalenie</a:t>
                  </a:r>
                  <a:endParaRPr lang="cs-CZ" sz="1200">
                    <a:effectLst/>
                    <a:ea typeface="ＭＳ 明朝"/>
                    <a:cs typeface="Times New Roman"/>
                  </a:endParaRPr>
                </a:p>
              </p:txBody>
            </p:sp>
            <p:sp>
              <p:nvSpPr>
                <p:cNvPr id="28" name="Zaokrąglony prostokąt 27"/>
                <p:cNvSpPr/>
                <p:nvPr/>
              </p:nvSpPr>
              <p:spPr>
                <a:xfrm>
                  <a:off x="2857500" y="1828800"/>
                  <a:ext cx="1028700" cy="457200"/>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Monitoring</a:t>
                  </a:r>
                  <a:endParaRPr lang="cs-CZ" sz="1200">
                    <a:effectLst/>
                    <a:ea typeface="ＭＳ 明朝"/>
                    <a:cs typeface="Times New Roman"/>
                  </a:endParaRPr>
                </a:p>
              </p:txBody>
            </p:sp>
            <p:sp>
              <p:nvSpPr>
                <p:cNvPr id="29" name="Zaokrąglony prostokąt 28"/>
                <p:cNvSpPr/>
                <p:nvPr/>
              </p:nvSpPr>
              <p:spPr>
                <a:xfrm>
                  <a:off x="3657600" y="1600200"/>
                  <a:ext cx="1028700" cy="457200"/>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Ewaluacja</a:t>
                  </a:r>
                  <a:endParaRPr lang="cs-CZ" sz="1200">
                    <a:effectLst/>
                    <a:ea typeface="ＭＳ 明朝"/>
                    <a:cs typeface="Times New Roman"/>
                  </a:endParaRPr>
                </a:p>
              </p:txBody>
            </p:sp>
            <p:sp>
              <p:nvSpPr>
                <p:cNvPr id="30" name="Zaokrąglony prostokąt 29"/>
                <p:cNvSpPr/>
                <p:nvPr/>
              </p:nvSpPr>
              <p:spPr>
                <a:xfrm>
                  <a:off x="4572000" y="1485900"/>
                  <a:ext cx="1028700" cy="457200"/>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Ocena wartości publicznej</a:t>
                  </a:r>
                  <a:endParaRPr lang="cs-CZ" sz="1200">
                    <a:effectLst/>
                    <a:ea typeface="ＭＳ 明朝"/>
                    <a:cs typeface="Times New Roman"/>
                  </a:endParaRPr>
                </a:p>
              </p:txBody>
            </p:sp>
            <p:sp>
              <p:nvSpPr>
                <p:cNvPr id="31" name="Zaokrąglony prostokąt 30"/>
                <p:cNvSpPr/>
                <p:nvPr/>
              </p:nvSpPr>
              <p:spPr>
                <a:xfrm>
                  <a:off x="342900" y="1828800"/>
                  <a:ext cx="1028700" cy="457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Informowanie</a:t>
                  </a:r>
                  <a:endParaRPr lang="cs-CZ" sz="1200">
                    <a:effectLst/>
                    <a:ea typeface="ＭＳ 明朝"/>
                    <a:cs typeface="Times New Roman"/>
                  </a:endParaRPr>
                </a:p>
              </p:txBody>
            </p:sp>
            <p:sp>
              <p:nvSpPr>
                <p:cNvPr id="32" name="Zaokrąglony prostokąt 31"/>
                <p:cNvSpPr/>
                <p:nvPr/>
              </p:nvSpPr>
              <p:spPr>
                <a:xfrm>
                  <a:off x="1143000" y="1600200"/>
                  <a:ext cx="1028700" cy="457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Konsultacja</a:t>
                  </a:r>
                  <a:endParaRPr lang="cs-CZ" sz="1200">
                    <a:effectLst/>
                    <a:ea typeface="ＭＳ 明朝"/>
                    <a:cs typeface="Times New Roman"/>
                  </a:endParaRPr>
                </a:p>
              </p:txBody>
            </p:sp>
            <p:sp>
              <p:nvSpPr>
                <p:cNvPr id="33" name="Zaokrąglony prostokąt 32"/>
                <p:cNvSpPr/>
                <p:nvPr/>
              </p:nvSpPr>
              <p:spPr>
                <a:xfrm>
                  <a:off x="1943100" y="1371600"/>
                  <a:ext cx="1028700" cy="457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Partycypacja</a:t>
                  </a:r>
                  <a:endParaRPr lang="cs-CZ" sz="1200">
                    <a:effectLst/>
                    <a:ea typeface="ＭＳ 明朝"/>
                    <a:cs typeface="Times New Roman"/>
                  </a:endParaRPr>
                </a:p>
              </p:txBody>
            </p:sp>
            <p:sp>
              <p:nvSpPr>
                <p:cNvPr id="34" name="Zaokrąglony prostokąt 33"/>
                <p:cNvSpPr/>
                <p:nvPr/>
              </p:nvSpPr>
              <p:spPr>
                <a:xfrm>
                  <a:off x="2857500" y="1143000"/>
                  <a:ext cx="1028700" cy="457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Partnerstwo</a:t>
                  </a:r>
                  <a:endParaRPr lang="cs-CZ" sz="1200">
                    <a:effectLst/>
                    <a:ea typeface="ＭＳ 明朝"/>
                    <a:cs typeface="Times New Roman"/>
                  </a:endParaRPr>
                </a:p>
              </p:txBody>
            </p:sp>
            <p:sp>
              <p:nvSpPr>
                <p:cNvPr id="35" name="Zaokrąglony prostokąt 34"/>
                <p:cNvSpPr/>
                <p:nvPr/>
              </p:nvSpPr>
              <p:spPr>
                <a:xfrm>
                  <a:off x="3657600" y="914400"/>
                  <a:ext cx="1028700" cy="457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Współtworzenie </a:t>
                  </a:r>
                  <a:endParaRPr lang="cs-CZ" sz="1200">
                    <a:effectLst/>
                    <a:ea typeface="ＭＳ 明朝"/>
                    <a:cs typeface="Times New Roman"/>
                  </a:endParaRPr>
                </a:p>
              </p:txBody>
            </p:sp>
            <p:sp>
              <p:nvSpPr>
                <p:cNvPr id="36" name="Zaokrąglony prostokąt 35"/>
                <p:cNvSpPr/>
                <p:nvPr/>
              </p:nvSpPr>
              <p:spPr>
                <a:xfrm>
                  <a:off x="2628900" y="2628900"/>
                  <a:ext cx="1028700" cy="571500"/>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Identyfikacja procesów innowacyjnych</a:t>
                  </a:r>
                  <a:endParaRPr lang="cs-CZ" sz="1200">
                    <a:effectLst/>
                    <a:ea typeface="ＭＳ 明朝"/>
                    <a:cs typeface="Times New Roman"/>
                  </a:endParaRPr>
                </a:p>
              </p:txBody>
            </p:sp>
            <p:sp>
              <p:nvSpPr>
                <p:cNvPr id="37" name="Zaokrąglony prostokąt 36"/>
                <p:cNvSpPr/>
                <p:nvPr/>
              </p:nvSpPr>
              <p:spPr>
                <a:xfrm>
                  <a:off x="3429000" y="2400300"/>
                  <a:ext cx="1028700" cy="457200"/>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Zarządzanie innowacją</a:t>
                  </a:r>
                  <a:endParaRPr lang="cs-CZ" sz="1200">
                    <a:effectLst/>
                    <a:ea typeface="ＭＳ 明朝"/>
                    <a:cs typeface="Times New Roman"/>
                  </a:endParaRPr>
                </a:p>
              </p:txBody>
            </p:sp>
            <p:sp>
              <p:nvSpPr>
                <p:cNvPr id="38" name="Zaokrąglony prostokąt 37"/>
                <p:cNvSpPr/>
                <p:nvPr/>
              </p:nvSpPr>
              <p:spPr>
                <a:xfrm>
                  <a:off x="4343400" y="2171700"/>
                  <a:ext cx="1028700" cy="457200"/>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Innowacje systemowe</a:t>
                  </a:r>
                  <a:endParaRPr lang="cs-CZ" sz="1200">
                    <a:effectLst/>
                    <a:ea typeface="ＭＳ 明朝"/>
                    <a:cs typeface="Times New Roman"/>
                  </a:endParaRPr>
                </a:p>
              </p:txBody>
            </p:sp>
            <p:sp>
              <p:nvSpPr>
                <p:cNvPr id="39" name="Zaokrąglony prostokąt 38"/>
                <p:cNvSpPr/>
                <p:nvPr/>
              </p:nvSpPr>
              <p:spPr>
                <a:xfrm>
                  <a:off x="4457700" y="0"/>
                  <a:ext cx="1028700" cy="457200"/>
                </a:xfrm>
                <a:prstGeom prst="roundRect">
                  <a:avLst/>
                </a:prstGeom>
                <a:ln>
                  <a:solidFill>
                    <a:schemeClr val="tx2"/>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l-PL" sz="800" b="1">
                      <a:effectLst/>
                      <a:ea typeface="ＭＳ 明朝"/>
                      <a:cs typeface="Times New Roman"/>
                    </a:rPr>
                    <a:t>Informatyzacja</a:t>
                  </a:r>
                  <a:endParaRPr lang="cs-CZ" sz="1200">
                    <a:effectLst/>
                    <a:ea typeface="ＭＳ 明朝"/>
                    <a:cs typeface="Times New Roman"/>
                  </a:endParaRPr>
                </a:p>
              </p:txBody>
            </p:sp>
          </p:grpSp>
        </p:grpSp>
        <p:sp>
          <p:nvSpPr>
            <p:cNvPr id="17" name="Pole tekstowe 106"/>
            <p:cNvSpPr txBox="1"/>
            <p:nvPr/>
          </p:nvSpPr>
          <p:spPr>
            <a:xfrm>
              <a:off x="457200" y="3657600"/>
              <a:ext cx="4686300" cy="228600"/>
            </a:xfrm>
            <a:prstGeom prst="rect">
              <a:avLst/>
            </a:prstGeom>
            <a:noFill/>
            <a:ln w="6350">
              <a:noFill/>
            </a:ln>
            <a:extLst>
              <a:ext uri="{C572A759-6A51-4108-AA02-DFA0A04FC94B}">
                <ma14:wrappingTextBoxFlag xmlns:ma14="http://schemas.microsoft.com/office/mac/drawingml/2011/main" xmln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pl-PL" sz="700" b="1">
                  <a:solidFill>
                    <a:srgbClr val="4F81BD"/>
                  </a:solidFill>
                  <a:effectLst/>
                  <a:latin typeface="Cambria"/>
                  <a:ea typeface="ＭＳ 明朝"/>
                  <a:cs typeface="Times New Roman"/>
                </a:rPr>
                <a:t>Stopień zaawansowania</a:t>
              </a:r>
              <a:endParaRPr lang="cs-CZ" sz="1200">
                <a:effectLst/>
                <a:latin typeface="Cambria"/>
                <a:ea typeface="ＭＳ 明朝"/>
                <a:cs typeface="Times New Roman"/>
              </a:endParaRPr>
            </a:p>
          </p:txBody>
        </p:sp>
      </p:grpSp>
      <p:sp>
        <p:nvSpPr>
          <p:cNvPr id="40" name="Pole tekstowe 119"/>
          <p:cNvSpPr txBox="1"/>
          <p:nvPr/>
        </p:nvSpPr>
        <p:spPr>
          <a:xfrm rot="5400000">
            <a:off x="2569383" y="5745256"/>
            <a:ext cx="590550" cy="914400"/>
          </a:xfrm>
          <a:prstGeom prst="rect">
            <a:avLst/>
          </a:prstGeom>
          <a:noFill/>
          <a:ln w="6350">
            <a:solidFill>
              <a:srgbClr val="FFFFFF"/>
            </a:solidFill>
          </a:ln>
          <a:extLst>
            <a:ext uri="{C572A759-6A51-4108-AA02-DFA0A04FC94B}">
              <ma14:wrappingTextBoxFlag xmlns:ma14="http://schemas.microsoft.com/office/mac/drawingml/2011/main" xmlns=""/>
            </a:ext>
          </a:extLst>
        </p:spPr>
        <p:txBody>
          <a:bodyPr rot="0" spcFirstLastPara="0" vert="vert270" wrap="square" lIns="91440" tIns="45720" rIns="91440" bIns="45720" numCol="1" spcCol="0" rtlCol="0" fromWordArt="0" anchor="t" anchorCtr="0" forceAA="0" compatLnSpc="1">
            <a:prstTxWarp prst="textNoShape">
              <a:avLst/>
            </a:prstTxWarp>
            <a:noAutofit/>
          </a:bodyPr>
          <a:lstStyle/>
          <a:p>
            <a:pPr algn="ctr">
              <a:spcAft>
                <a:spcPts val="0"/>
              </a:spcAft>
            </a:pPr>
            <a:r>
              <a:rPr lang="pl-PL" sz="700">
                <a:solidFill>
                  <a:srgbClr val="4F81BD"/>
                </a:solidFill>
                <a:effectLst/>
                <a:latin typeface="Cambria"/>
                <a:ea typeface="ＭＳ 明朝"/>
                <a:cs typeface="Times New Roman"/>
              </a:rPr>
              <a:t>Wielostronne powiązania między poszczególnymi elementami</a:t>
            </a:r>
            <a:endParaRPr lang="cs-CZ" sz="1200">
              <a:effectLst/>
              <a:latin typeface="Cambria"/>
              <a:ea typeface="ＭＳ 明朝"/>
              <a:cs typeface="Times New Roman"/>
            </a:endParaRPr>
          </a:p>
          <a:p>
            <a:pPr>
              <a:spcAft>
                <a:spcPts val="0"/>
              </a:spcAft>
            </a:pPr>
            <a:r>
              <a:rPr lang="pl-PL" sz="1200">
                <a:effectLst/>
                <a:latin typeface="Cambria"/>
                <a:ea typeface="ＭＳ 明朝"/>
                <a:cs typeface="Times New Roman"/>
              </a:rPr>
              <a:t> </a:t>
            </a:r>
            <a:endParaRPr lang="cs-CZ" sz="1200">
              <a:effectLst/>
              <a:latin typeface="Cambria"/>
              <a:ea typeface="ＭＳ 明朝"/>
              <a:cs typeface="Times New Roman"/>
            </a:endParaRPr>
          </a:p>
        </p:txBody>
      </p:sp>
      <p:grpSp>
        <p:nvGrpSpPr>
          <p:cNvPr id="41" name="Grupa 40"/>
          <p:cNvGrpSpPr/>
          <p:nvPr/>
        </p:nvGrpSpPr>
        <p:grpSpPr>
          <a:xfrm>
            <a:off x="1448798" y="4735120"/>
            <a:ext cx="736407" cy="654584"/>
            <a:chOff x="0" y="0"/>
            <a:chExt cx="1028700" cy="914400"/>
          </a:xfrm>
        </p:grpSpPr>
        <p:cxnSp>
          <p:nvCxnSpPr>
            <p:cNvPr id="46" name="Łącznik prosty ze strzałką 45"/>
            <p:cNvCxnSpPr/>
            <p:nvPr/>
          </p:nvCxnSpPr>
          <p:spPr>
            <a:xfrm>
              <a:off x="114300" y="114300"/>
              <a:ext cx="800100" cy="6858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7" name="Łącznik prosty ze strzałką 46"/>
            <p:cNvCxnSpPr/>
            <p:nvPr/>
          </p:nvCxnSpPr>
          <p:spPr>
            <a:xfrm flipV="1">
              <a:off x="0" y="114300"/>
              <a:ext cx="914400" cy="6858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Łącznik prosty ze strzałką 47"/>
            <p:cNvCxnSpPr/>
            <p:nvPr/>
          </p:nvCxnSpPr>
          <p:spPr>
            <a:xfrm>
              <a:off x="0" y="457200"/>
              <a:ext cx="10287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9" name="Łącznik prosty ze strzałką 48"/>
            <p:cNvCxnSpPr/>
            <p:nvPr/>
          </p:nvCxnSpPr>
          <p:spPr>
            <a:xfrm>
              <a:off x="457200" y="0"/>
              <a:ext cx="0" cy="914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
        <p:nvSpPr>
          <p:cNvPr id="42" name="Pole tekstowe 21"/>
          <p:cNvSpPr txBox="1"/>
          <p:nvPr/>
        </p:nvSpPr>
        <p:spPr>
          <a:xfrm>
            <a:off x="1114201" y="3089621"/>
            <a:ext cx="342900" cy="865090"/>
          </a:xfrm>
          <a:prstGeom prst="rect">
            <a:avLst/>
          </a:prstGeom>
          <a:ln w="6350" cmpd="sng"/>
          <a:extLst>
            <a:ext uri="{C572A759-6A51-4108-AA02-DFA0A04FC94B}">
              <ma14:wrappingTextBoxFlag xmlns:ma14="http://schemas.microsoft.com/office/mac/drawingml/2011/main" xmlns=""/>
            </a:ext>
          </a:extLst>
        </p:spPr>
        <p:style>
          <a:lnRef idx="2">
            <a:schemeClr val="accent1"/>
          </a:lnRef>
          <a:fillRef idx="1">
            <a:schemeClr val="l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spcAft>
                <a:spcPts val="0"/>
              </a:spcAft>
            </a:pPr>
            <a:r>
              <a:rPr lang="pl-PL" sz="700" dirty="0">
                <a:effectLst/>
                <a:ea typeface="ＭＳ 明朝"/>
                <a:cs typeface="Times New Roman"/>
              </a:rPr>
              <a:t>Usługi publiczne</a:t>
            </a:r>
            <a:endParaRPr lang="cs-CZ" sz="1200" dirty="0">
              <a:effectLst/>
              <a:ea typeface="ＭＳ 明朝"/>
              <a:cs typeface="Times New Roman"/>
            </a:endParaRPr>
          </a:p>
        </p:txBody>
      </p:sp>
      <p:sp>
        <p:nvSpPr>
          <p:cNvPr id="43" name="Pole tekstowe 2053"/>
          <p:cNvSpPr txBox="1"/>
          <p:nvPr/>
        </p:nvSpPr>
        <p:spPr>
          <a:xfrm>
            <a:off x="1114201" y="3954711"/>
            <a:ext cx="342900" cy="520593"/>
          </a:xfrm>
          <a:prstGeom prst="rect">
            <a:avLst/>
          </a:prstGeom>
          <a:ln w="6350" cmpd="sng"/>
          <a:extLst>
            <a:ext uri="{C572A759-6A51-4108-AA02-DFA0A04FC94B}">
              <ma14:wrappingTextBoxFlag xmlns:ma14="http://schemas.microsoft.com/office/mac/drawingml/2011/main" xmlns=""/>
            </a:ext>
          </a:extLst>
        </p:spPr>
        <p:style>
          <a:lnRef idx="2">
            <a:schemeClr val="accent1"/>
          </a:lnRef>
          <a:fillRef idx="1">
            <a:schemeClr val="l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spcAft>
                <a:spcPts val="0"/>
              </a:spcAft>
            </a:pPr>
            <a:r>
              <a:rPr lang="pl-PL" sz="700" dirty="0">
                <a:effectLst/>
                <a:ea typeface="ＭＳ 明朝"/>
                <a:cs typeface="Times New Roman"/>
              </a:rPr>
              <a:t>Uspołecznienie</a:t>
            </a:r>
            <a:endParaRPr lang="cs-CZ" sz="1200" dirty="0">
              <a:effectLst/>
              <a:ea typeface="ＭＳ 明朝"/>
              <a:cs typeface="Times New Roman"/>
            </a:endParaRPr>
          </a:p>
        </p:txBody>
      </p:sp>
      <p:sp>
        <p:nvSpPr>
          <p:cNvPr id="44" name="Pole tekstowe 2054"/>
          <p:cNvSpPr txBox="1"/>
          <p:nvPr/>
        </p:nvSpPr>
        <p:spPr>
          <a:xfrm>
            <a:off x="1114201" y="4475304"/>
            <a:ext cx="342900" cy="346421"/>
          </a:xfrm>
          <a:prstGeom prst="rect">
            <a:avLst/>
          </a:prstGeom>
          <a:ln w="6350" cmpd="sng"/>
          <a:extLst>
            <a:ext uri="{C572A759-6A51-4108-AA02-DFA0A04FC94B}">
              <ma14:wrappingTextBoxFlag xmlns:ma14="http://schemas.microsoft.com/office/mac/drawingml/2011/main" xmlns=""/>
            </a:ext>
          </a:extLst>
        </p:spPr>
        <p:style>
          <a:lnRef idx="2">
            <a:schemeClr val="accent1"/>
          </a:lnRef>
          <a:fillRef idx="1">
            <a:schemeClr val="l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spcAft>
                <a:spcPts val="0"/>
              </a:spcAft>
            </a:pPr>
            <a:r>
              <a:rPr lang="pl-PL" sz="700" dirty="0">
                <a:effectLst/>
                <a:ea typeface="ＭＳ 明朝"/>
                <a:cs typeface="Times New Roman"/>
              </a:rPr>
              <a:t>Strategia</a:t>
            </a:r>
            <a:endParaRPr lang="cs-CZ" sz="1200" dirty="0">
              <a:effectLst/>
              <a:ea typeface="ＭＳ 明朝"/>
              <a:cs typeface="Times New Roman"/>
            </a:endParaRPr>
          </a:p>
        </p:txBody>
      </p:sp>
      <p:sp>
        <p:nvSpPr>
          <p:cNvPr id="45" name="Pole tekstowe 2055"/>
          <p:cNvSpPr txBox="1"/>
          <p:nvPr/>
        </p:nvSpPr>
        <p:spPr>
          <a:xfrm>
            <a:off x="1114201" y="4821726"/>
            <a:ext cx="342900" cy="433026"/>
          </a:xfrm>
          <a:prstGeom prst="rect">
            <a:avLst/>
          </a:prstGeom>
          <a:ln w="6350" cmpd="sng"/>
          <a:extLst>
            <a:ext uri="{C572A759-6A51-4108-AA02-DFA0A04FC94B}">
              <ma14:wrappingTextBoxFlag xmlns:ma14="http://schemas.microsoft.com/office/mac/drawingml/2011/main" xmlns=""/>
            </a:ext>
          </a:extLst>
        </p:spPr>
        <p:style>
          <a:lnRef idx="2">
            <a:schemeClr val="accent1"/>
          </a:lnRef>
          <a:fillRef idx="1">
            <a:schemeClr val="l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spcAft>
                <a:spcPts val="0"/>
              </a:spcAft>
            </a:pPr>
            <a:r>
              <a:rPr lang="pl-PL" sz="700">
                <a:effectLst/>
                <a:ea typeface="ＭＳ 明朝"/>
                <a:cs typeface="Times New Roman"/>
              </a:rPr>
              <a:t>Innowacje</a:t>
            </a:r>
            <a:endParaRPr lang="cs-CZ" sz="1200">
              <a:effectLst/>
              <a:ea typeface="ＭＳ 明朝"/>
              <a:cs typeface="Times New Roman"/>
            </a:endParaRPr>
          </a:p>
        </p:txBody>
      </p:sp>
      <p:sp>
        <p:nvSpPr>
          <p:cNvPr id="3" name="pole tekstowe 2"/>
          <p:cNvSpPr txBox="1"/>
          <p:nvPr/>
        </p:nvSpPr>
        <p:spPr>
          <a:xfrm>
            <a:off x="564146" y="6629400"/>
            <a:ext cx="8156341"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184974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2209701"/>
            <a:ext cx="8229600" cy="596316"/>
          </a:xfrm>
        </p:spPr>
        <p:txBody>
          <a:bodyPr>
            <a:normAutofit/>
          </a:bodyPr>
          <a:lstStyle/>
          <a:p>
            <a:r>
              <a:rPr lang="pl-PL" sz="3000" dirty="0" smtClean="0"/>
              <a:t>Czynniki jakości usług publicznych wg PRI</a:t>
            </a:r>
            <a:endParaRPr lang="pl-PL" sz="3000" dirty="0"/>
          </a:p>
        </p:txBody>
      </p:sp>
      <p:sp>
        <p:nvSpPr>
          <p:cNvPr id="3" name="Symbol zastępczy zawartości 2"/>
          <p:cNvSpPr>
            <a:spLocks noGrp="1"/>
          </p:cNvSpPr>
          <p:nvPr>
            <p:ph idx="1"/>
          </p:nvPr>
        </p:nvSpPr>
        <p:spPr>
          <a:xfrm>
            <a:off x="173789" y="2988845"/>
            <a:ext cx="8619958" cy="3523753"/>
          </a:xfrm>
        </p:spPr>
        <p:txBody>
          <a:bodyPr>
            <a:noAutofit/>
          </a:bodyPr>
          <a:lstStyle/>
          <a:p>
            <a:pPr lvl="0"/>
            <a:r>
              <a:rPr lang="pl-PL" sz="2200" dirty="0">
                <a:solidFill>
                  <a:srgbClr val="008000"/>
                </a:solidFill>
              </a:rPr>
              <a:t>Poprawne zdefiniowanie usług i określenie ich istotnych cech z punktu widzenia przepisów i odbiorców tych usług,</a:t>
            </a:r>
            <a:endParaRPr lang="cs-CZ" sz="2200" dirty="0">
              <a:solidFill>
                <a:srgbClr val="008000"/>
              </a:solidFill>
            </a:endParaRPr>
          </a:p>
          <a:p>
            <a:pPr lvl="0"/>
            <a:r>
              <a:rPr lang="pl-PL" sz="2200" dirty="0"/>
              <a:t>Określenie wskaźników wydajności, skuteczności i dostępności usług publicznych,</a:t>
            </a:r>
            <a:endParaRPr lang="cs-CZ" sz="2200" dirty="0"/>
          </a:p>
          <a:p>
            <a:pPr lvl="0"/>
            <a:r>
              <a:rPr lang="pl-PL" sz="2200" dirty="0">
                <a:solidFill>
                  <a:srgbClr val="008000"/>
                </a:solidFill>
              </a:rPr>
              <a:t>Podanie sposobów pomiaru i czynników, które mogą mieć wpływ na uzyskane wyniki,</a:t>
            </a:r>
            <a:endParaRPr lang="cs-CZ" sz="2200" dirty="0">
              <a:solidFill>
                <a:srgbClr val="008000"/>
              </a:solidFill>
            </a:endParaRPr>
          </a:p>
          <a:p>
            <a:pPr lvl="0"/>
            <a:r>
              <a:rPr lang="pl-PL" sz="2200" dirty="0"/>
              <a:t>Podanie zasad interpretacji wyników pomiaru.</a:t>
            </a:r>
            <a:endParaRPr lang="cs-CZ" sz="22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654518" y="6512598"/>
            <a:ext cx="7729086"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4197011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564147" y="2209701"/>
            <a:ext cx="8229600" cy="596316"/>
          </a:xfrm>
        </p:spPr>
        <p:txBody>
          <a:bodyPr>
            <a:normAutofit fontScale="90000"/>
          </a:bodyPr>
          <a:lstStyle/>
          <a:p>
            <a:r>
              <a:rPr lang="pl-PL" sz="3000" dirty="0" smtClean="0"/>
              <a:t>Wydajność, skuteczność i dostępność usług publicznych</a:t>
            </a:r>
            <a:endParaRPr lang="pl-PL" sz="3000" dirty="0"/>
          </a:p>
        </p:txBody>
      </p:sp>
      <p:sp>
        <p:nvSpPr>
          <p:cNvPr id="3" name="Symbol zastępczy zawartości 2"/>
          <p:cNvSpPr>
            <a:spLocks noGrp="1"/>
          </p:cNvSpPr>
          <p:nvPr>
            <p:ph idx="1"/>
          </p:nvPr>
        </p:nvSpPr>
        <p:spPr>
          <a:xfrm>
            <a:off x="558659" y="2834909"/>
            <a:ext cx="8229600" cy="3523753"/>
          </a:xfrm>
        </p:spPr>
        <p:txBody>
          <a:bodyPr>
            <a:noAutofit/>
          </a:bodyPr>
          <a:lstStyle/>
          <a:p>
            <a:r>
              <a:rPr lang="pl-PL" sz="1800" dirty="0" smtClean="0">
                <a:solidFill>
                  <a:srgbClr val="008000"/>
                </a:solidFill>
              </a:rPr>
              <a:t>Wydajność: </a:t>
            </a:r>
            <a:r>
              <a:rPr lang="pl-PL" sz="1800" dirty="0" smtClean="0"/>
              <a:t>koszt </a:t>
            </a:r>
            <a:r>
              <a:rPr lang="pl-PL" sz="1800" dirty="0"/>
              <a:t>jednostkowy usługi lub stopień zaspokojenia indywidualnych potrzeb mieszkańców potrzeb przy określonym koszcie</a:t>
            </a:r>
            <a:r>
              <a:rPr lang="cs-CZ" sz="1800" dirty="0"/>
              <a:t> </a:t>
            </a:r>
            <a:endParaRPr lang="cs-CZ" sz="1800" dirty="0" smtClean="0"/>
          </a:p>
          <a:p>
            <a:r>
              <a:rPr lang="pl-PL" sz="1800" dirty="0" smtClean="0">
                <a:solidFill>
                  <a:srgbClr val="008000"/>
                </a:solidFill>
              </a:rPr>
              <a:t>Skuteczność:</a:t>
            </a:r>
            <a:r>
              <a:rPr lang="pl-PL" sz="1800" dirty="0" smtClean="0"/>
              <a:t> subiektywne </a:t>
            </a:r>
            <a:r>
              <a:rPr lang="pl-PL" sz="1800" dirty="0"/>
              <a:t>pomiary zadowolenia odbiorców usług lub sam fakt objęcia określonych grup docelowych danymi </a:t>
            </a:r>
            <a:r>
              <a:rPr lang="pl-PL" sz="1800" dirty="0" smtClean="0"/>
              <a:t>usługami</a:t>
            </a:r>
          </a:p>
          <a:p>
            <a:r>
              <a:rPr lang="pl-PL" sz="1800" dirty="0" smtClean="0">
                <a:solidFill>
                  <a:srgbClr val="008000"/>
                </a:solidFill>
              </a:rPr>
              <a:t>Dostępność: </a:t>
            </a:r>
            <a:r>
              <a:rPr lang="pl-PL" sz="1800" dirty="0" smtClean="0"/>
              <a:t>zapewnienie </a:t>
            </a:r>
            <a:r>
              <a:rPr lang="pl-PL" sz="1800" dirty="0"/>
              <a:t>równego dostępu do usług publicznych wszystkim ich odbiorcom</a:t>
            </a:r>
            <a:r>
              <a:rPr lang="cs-CZ" sz="1800" dirty="0"/>
              <a:t> </a:t>
            </a:r>
            <a:endParaRPr lang="pl-PL" sz="1800" dirty="0" smtClean="0">
              <a:solidFill>
                <a:srgbClr val="008000"/>
              </a:solidFill>
            </a:endParaRPr>
          </a:p>
          <a:p>
            <a:pPr lvl="1"/>
            <a:r>
              <a:rPr lang="pl-PL" sz="1800" dirty="0" smtClean="0">
                <a:solidFill>
                  <a:srgbClr val="008000"/>
                </a:solidFill>
              </a:rPr>
              <a:t>Przestrzenna, </a:t>
            </a:r>
          </a:p>
          <a:p>
            <a:pPr lvl="1"/>
            <a:r>
              <a:rPr lang="pl-PL" sz="1800" dirty="0">
                <a:solidFill>
                  <a:srgbClr val="008000"/>
                </a:solidFill>
              </a:rPr>
              <a:t>O</a:t>
            </a:r>
            <a:r>
              <a:rPr lang="pl-PL" sz="1800" dirty="0" smtClean="0">
                <a:solidFill>
                  <a:srgbClr val="008000"/>
                </a:solidFill>
              </a:rPr>
              <a:t>rganizacyjna, </a:t>
            </a:r>
          </a:p>
          <a:p>
            <a:pPr lvl="1"/>
            <a:r>
              <a:rPr lang="pl-PL" sz="1800" dirty="0">
                <a:solidFill>
                  <a:srgbClr val="008000"/>
                </a:solidFill>
              </a:rPr>
              <a:t>F</a:t>
            </a:r>
            <a:r>
              <a:rPr lang="pl-PL" sz="1800" dirty="0" smtClean="0">
                <a:solidFill>
                  <a:srgbClr val="008000"/>
                </a:solidFill>
              </a:rPr>
              <a:t>inansowa</a:t>
            </a:r>
            <a:endParaRPr lang="cs-CZ" sz="1800" dirty="0" smtClean="0">
              <a:solidFill>
                <a:srgbClr val="008000"/>
              </a:solidFill>
            </a:endParaRPr>
          </a:p>
          <a:p>
            <a:pPr marL="0" indent="0">
              <a:buNone/>
            </a:pPr>
            <a:endParaRPr lang="cs-CZ" sz="2400" dirty="0" smtClean="0"/>
          </a:p>
          <a:p>
            <a:endParaRPr lang="pl-PL" sz="1700" dirty="0" smtClean="0">
              <a:solidFill>
                <a:srgbClr val="008000"/>
              </a:solidFill>
            </a:endParaRP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564147" y="6497053"/>
            <a:ext cx="8021588"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169471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1886159"/>
            <a:ext cx="8229600" cy="818540"/>
          </a:xfrm>
        </p:spPr>
        <p:txBody>
          <a:bodyPr>
            <a:normAutofit/>
          </a:bodyPr>
          <a:lstStyle/>
          <a:p>
            <a:r>
              <a:rPr lang="pl-PL" sz="3000" dirty="0" smtClean="0"/>
              <a:t>Rodzaje usług publicznych a projekt</a:t>
            </a:r>
            <a:endParaRPr lang="pl-PL" sz="3000" dirty="0"/>
          </a:p>
        </p:txBody>
      </p:sp>
      <p:sp>
        <p:nvSpPr>
          <p:cNvPr id="3" name="Symbol zastępczy zawartości 2"/>
          <p:cNvSpPr>
            <a:spLocks noGrp="1"/>
          </p:cNvSpPr>
          <p:nvPr>
            <p:ph idx="1"/>
          </p:nvPr>
        </p:nvSpPr>
        <p:spPr>
          <a:xfrm>
            <a:off x="253997" y="2704699"/>
            <a:ext cx="8686800" cy="3685406"/>
          </a:xfrm>
        </p:spPr>
        <p:txBody>
          <a:bodyPr>
            <a:normAutofit/>
          </a:bodyPr>
          <a:lstStyle/>
          <a:p>
            <a:r>
              <a:rPr lang="pl-PL" sz="2400" dirty="0"/>
              <a:t>A</a:t>
            </a:r>
            <a:r>
              <a:rPr lang="pl-PL" sz="2400" dirty="0" smtClean="0"/>
              <a:t>dministracyjne</a:t>
            </a:r>
            <a:endParaRPr lang="pl-PL" sz="2400" dirty="0"/>
          </a:p>
          <a:p>
            <a:r>
              <a:rPr lang="pl-PL" sz="2400" dirty="0" smtClean="0">
                <a:solidFill>
                  <a:srgbClr val="008000"/>
                </a:solidFill>
              </a:rPr>
              <a:t>Społeczne</a:t>
            </a:r>
          </a:p>
          <a:p>
            <a:pPr lvl="1"/>
            <a:r>
              <a:rPr lang="pl-PL" sz="2000" dirty="0" smtClean="0"/>
              <a:t>Kultura</a:t>
            </a:r>
          </a:p>
          <a:p>
            <a:pPr lvl="1"/>
            <a:r>
              <a:rPr lang="pl-PL" sz="2000" dirty="0" smtClean="0"/>
              <a:t>Edukacja</a:t>
            </a:r>
          </a:p>
          <a:p>
            <a:pPr lvl="1"/>
            <a:r>
              <a:rPr lang="pl-PL" sz="2000" dirty="0" smtClean="0"/>
              <a:t>Pomoc i opieka społeczna</a:t>
            </a:r>
          </a:p>
          <a:p>
            <a:r>
              <a:rPr lang="pl-PL" sz="2400" dirty="0" smtClean="0"/>
              <a:t>Techniczne</a:t>
            </a:r>
          </a:p>
          <a:p>
            <a:pPr lvl="1"/>
            <a:r>
              <a:rPr lang="pl-PL" sz="2000" dirty="0" smtClean="0">
                <a:solidFill>
                  <a:srgbClr val="008000"/>
                </a:solidFill>
              </a:rPr>
              <a:t>Usługi komunalne</a:t>
            </a:r>
          </a:p>
          <a:p>
            <a:pPr lvl="1"/>
            <a:r>
              <a:rPr lang="pl-PL" sz="2000" dirty="0" smtClean="0">
                <a:solidFill>
                  <a:srgbClr val="008000"/>
                </a:solidFill>
              </a:rPr>
              <a:t>komunikacja</a:t>
            </a:r>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577516" y="6583680"/>
            <a:ext cx="7218947" cy="415498"/>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sz="1050" dirty="0"/>
          </a:p>
        </p:txBody>
      </p:sp>
    </p:spTree>
    <p:extLst>
      <p:ext uri="{BB962C8B-B14F-4D97-AF65-F5344CB8AC3E}">
        <p14:creationId xmlns:p14="http://schemas.microsoft.com/office/powerpoint/2010/main" val="2510212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1886159"/>
            <a:ext cx="8229600" cy="1143000"/>
          </a:xfrm>
        </p:spPr>
        <p:txBody>
          <a:bodyPr>
            <a:normAutofit/>
          </a:bodyPr>
          <a:lstStyle/>
          <a:p>
            <a:r>
              <a:rPr lang="pl-PL" sz="3000" dirty="0" smtClean="0"/>
              <a:t>Poprawa jakości usług publicznych</a:t>
            </a:r>
            <a:endParaRPr lang="pl-PL" sz="3000" dirty="0"/>
          </a:p>
        </p:txBody>
      </p:sp>
      <p:sp>
        <p:nvSpPr>
          <p:cNvPr id="3" name="Symbol zastępczy zawartości 2"/>
          <p:cNvSpPr>
            <a:spLocks noGrp="1"/>
          </p:cNvSpPr>
          <p:nvPr>
            <p:ph idx="1"/>
          </p:nvPr>
        </p:nvSpPr>
        <p:spPr>
          <a:xfrm>
            <a:off x="253997" y="3206921"/>
            <a:ext cx="8187359" cy="3183184"/>
          </a:xfrm>
        </p:spPr>
        <p:txBody>
          <a:bodyPr>
            <a:normAutofit/>
          </a:bodyPr>
          <a:lstStyle/>
          <a:p>
            <a:pPr lvl="0"/>
            <a:r>
              <a:rPr lang="pl-PL" sz="2400" dirty="0">
                <a:solidFill>
                  <a:srgbClr val="008000"/>
                </a:solidFill>
              </a:rPr>
              <a:t>Katalogi usług publicznych jako zobowiązanie samorządu wobec mieszkańców,</a:t>
            </a:r>
            <a:endParaRPr lang="cs-CZ" sz="2400" dirty="0">
              <a:solidFill>
                <a:srgbClr val="008000"/>
              </a:solidFill>
            </a:endParaRPr>
          </a:p>
          <a:p>
            <a:pPr lvl="0"/>
            <a:r>
              <a:rPr lang="pl-PL" sz="2400" dirty="0"/>
              <a:t>Mechanizmy, procesy i procedury świadczenia usług publicznych,</a:t>
            </a:r>
            <a:endParaRPr lang="cs-CZ" sz="2400" dirty="0"/>
          </a:p>
          <a:p>
            <a:pPr lvl="0"/>
            <a:r>
              <a:rPr lang="pl-PL" sz="2400" dirty="0">
                <a:solidFill>
                  <a:srgbClr val="008000"/>
                </a:solidFill>
              </a:rPr>
              <a:t>Mierniki świadczenia usług publicznych,</a:t>
            </a:r>
            <a:endParaRPr lang="cs-CZ" sz="2400" dirty="0">
              <a:solidFill>
                <a:srgbClr val="008000"/>
              </a:solidFill>
            </a:endParaRPr>
          </a:p>
          <a:p>
            <a:pPr lvl="0"/>
            <a:r>
              <a:rPr lang="pl-PL" sz="2400" dirty="0"/>
              <a:t>Standardy usług publicznych.</a:t>
            </a:r>
            <a:endParaRPr lang="cs-CZ" sz="2400" dirty="0"/>
          </a:p>
        </p:txBody>
      </p:sp>
      <p:grpSp>
        <p:nvGrpSpPr>
          <p:cNvPr id="4" name="Grupa 3"/>
          <p:cNvGrpSpPr/>
          <p:nvPr/>
        </p:nvGrpSpPr>
        <p:grpSpPr>
          <a:xfrm>
            <a:off x="1" y="0"/>
            <a:ext cx="9143999" cy="1437768"/>
            <a:chOff x="1" y="0"/>
            <a:chExt cx="9143999" cy="1437768"/>
          </a:xfrm>
        </p:grpSpPr>
        <p:pic>
          <p:nvPicPr>
            <p:cNvPr id="5" name="Obraz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673683" cy="1387788"/>
            </a:xfrm>
            <a:prstGeom prst="rect">
              <a:avLst/>
            </a:prstGeom>
          </p:spPr>
        </p:pic>
        <p:pic>
          <p:nvPicPr>
            <p:cNvPr id="6" name="Obraz 5" descr="ImageGen.ash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3684" y="0"/>
              <a:ext cx="3515894" cy="1437768"/>
            </a:xfrm>
            <a:prstGeom prst="rect">
              <a:avLst/>
            </a:prstGeom>
          </p:spPr>
        </p:pic>
        <p:pic>
          <p:nvPicPr>
            <p:cNvPr id="7" name="Obraz 6" descr="FrogPark-620x4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578" y="0"/>
              <a:ext cx="2954422" cy="1387788"/>
            </a:xfrm>
            <a:prstGeom prst="rect">
              <a:avLst/>
            </a:prstGeom>
          </p:spPr>
        </p:pic>
      </p:grpSp>
      <p:sp>
        <p:nvSpPr>
          <p:cNvPr id="8" name="Prostokąt 7"/>
          <p:cNvSpPr/>
          <p:nvPr/>
        </p:nvSpPr>
        <p:spPr>
          <a:xfrm>
            <a:off x="173789" y="1437768"/>
            <a:ext cx="8970211" cy="830997"/>
          </a:xfrm>
          <a:prstGeom prst="rect">
            <a:avLst/>
          </a:prstGeom>
        </p:spPr>
        <p:txBody>
          <a:bodyPr wrap="square">
            <a:spAutoFit/>
          </a:bodyPr>
          <a:lstStyle/>
          <a:p>
            <a:pPr algn="ctr"/>
            <a:endParaRPr lang="pl-PL" sz="1600" b="1" dirty="0" smtClean="0">
              <a:solidFill>
                <a:srgbClr val="008000"/>
              </a:solidFill>
            </a:endParaRPr>
          </a:p>
          <a:p>
            <a:pPr algn="ctr"/>
            <a:r>
              <a:rPr lang="pl-PL" sz="1600" b="1" dirty="0" smtClean="0">
                <a:solidFill>
                  <a:srgbClr val="008000"/>
                </a:solidFill>
              </a:rPr>
              <a:t>Partnerstwo </a:t>
            </a:r>
            <a:r>
              <a:rPr lang="pl-PL" sz="1600" b="1" dirty="0">
                <a:solidFill>
                  <a:srgbClr val="008000"/>
                </a:solidFill>
              </a:rPr>
              <a:t>samorządów Południowej Wielkopolski </a:t>
            </a:r>
          </a:p>
          <a:p>
            <a:pPr algn="ctr"/>
            <a:r>
              <a:rPr lang="pl-PL" sz="1600" b="1" dirty="0">
                <a:solidFill>
                  <a:srgbClr val="008000"/>
                </a:solidFill>
              </a:rPr>
              <a:t>na rzecz zwiększenia dostępności i jakości usług publicznych</a:t>
            </a:r>
            <a:endParaRPr lang="pl-PL" sz="1600" dirty="0">
              <a:solidFill>
                <a:srgbClr val="008000"/>
              </a:solidFill>
            </a:endParaRPr>
          </a:p>
        </p:txBody>
      </p:sp>
      <p:sp>
        <p:nvSpPr>
          <p:cNvPr id="10" name="pole tekstowe 9"/>
          <p:cNvSpPr txBox="1"/>
          <p:nvPr/>
        </p:nvSpPr>
        <p:spPr>
          <a:xfrm>
            <a:off x="457200" y="6583680"/>
            <a:ext cx="7772400" cy="530915"/>
          </a:xfrm>
          <a:prstGeom prst="rect">
            <a:avLst/>
          </a:prstGeom>
          <a:noFill/>
        </p:spPr>
        <p:txBody>
          <a:bodyPr wrap="square" rtlCol="0">
            <a:spAutoFit/>
          </a:bodyPr>
          <a:lstStyle/>
          <a:p>
            <a:r>
              <a:rPr lang="pl-PL" sz="1050" b="1" dirty="0">
                <a:solidFill>
                  <a:schemeClr val="bg1"/>
                </a:solidFill>
                <a:latin typeface="Calibri" pitchFamily="34" charset="0"/>
                <a:cs typeface="Calibri" pitchFamily="34" charset="0"/>
              </a:rPr>
              <a:t>Projekt współfinansowany przez Unię Europejską w ramach Programu Operacyjnego Pomoc Techniczna 2007 - 2013</a:t>
            </a:r>
            <a:endParaRPr lang="pl-PL" sz="1050" dirty="0">
              <a:solidFill>
                <a:schemeClr val="bg1"/>
              </a:solidFill>
              <a:latin typeface="Calibri" pitchFamily="34" charset="0"/>
              <a:cs typeface="Calibri" pitchFamily="34" charset="0"/>
            </a:endParaRPr>
          </a:p>
          <a:p>
            <a:endParaRPr lang="pl-PL" dirty="0"/>
          </a:p>
        </p:txBody>
      </p:sp>
    </p:spTree>
    <p:extLst>
      <p:ext uri="{BB962C8B-B14F-4D97-AF65-F5344CB8AC3E}">
        <p14:creationId xmlns:p14="http://schemas.microsoft.com/office/powerpoint/2010/main" val="3125513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2342</TotalTime>
  <Words>1455</Words>
  <Application>Microsoft Office PowerPoint</Application>
  <PresentationFormat>Pokaz na ekranie (4:3)</PresentationFormat>
  <Paragraphs>262</Paragraphs>
  <Slides>23</Slides>
  <Notes>2</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Standardy usług publicznych  w zakresie edukacji, kultury,  pomocy społecznej,  usług komunalnych i komunikacyjnych </vt:lpstr>
      <vt:lpstr>Standard usług publicznych - definicja</vt:lpstr>
      <vt:lpstr>Standard usług publicznych – definicja 2</vt:lpstr>
      <vt:lpstr>Standard usług publicznych – definicja 2</vt:lpstr>
      <vt:lpstr> Model poprawy jakości usług publicznych</vt:lpstr>
      <vt:lpstr>Czynniki jakości usług publicznych wg PRI</vt:lpstr>
      <vt:lpstr>Wydajność, skuteczność i dostępność usług publicznych</vt:lpstr>
      <vt:lpstr>Rodzaje usług publicznych a projekt</vt:lpstr>
      <vt:lpstr>Poprawa jakości usług publicznych</vt:lpstr>
      <vt:lpstr>Standaryzacja usług publicznych</vt:lpstr>
      <vt:lpstr>ISO 9001:2008: funkcjonowanie urzędu </vt:lpstr>
      <vt:lpstr>SERVIQUAL: poprawa jakości usług</vt:lpstr>
      <vt:lpstr>SERVIQUAL: poprawa jakości usług</vt:lpstr>
      <vt:lpstr>Common Assessment Framework (CAF): doskonalenie świadczeniodawców usług</vt:lpstr>
      <vt:lpstr>Rząd brytyjski: standardy dobrego zarządzania w usługach publicznych</vt:lpstr>
      <vt:lpstr>LGD Gościnna Wielkopolska</vt:lpstr>
      <vt:lpstr>Dotychczasowa współpraca</vt:lpstr>
      <vt:lpstr>Przykłady standardów: Komunikacja  (wyposażenie pojazdów)</vt:lpstr>
      <vt:lpstr>Przykłady standardów: Usługi komunalne</vt:lpstr>
      <vt:lpstr>Przykłady standardów: Kultura</vt:lpstr>
      <vt:lpstr>Przykłady standardów: Pomoc społeczna(dom pomocy społecznej)</vt:lpstr>
      <vt:lpstr>Przykłady standardów: edukacja (instytucje szkoleniowe)</vt:lpstr>
      <vt:lpstr>Prezentacja programu PowerPoint</vt:lpstr>
    </vt:vector>
  </TitlesOfParts>
  <Company>monikamatusiak@hotmail.com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Matusiak</dc:creator>
  <cp:lastModifiedBy>Biuro senatorskie</cp:lastModifiedBy>
  <cp:revision>73</cp:revision>
  <dcterms:created xsi:type="dcterms:W3CDTF">2013-05-07T04:16:31Z</dcterms:created>
  <dcterms:modified xsi:type="dcterms:W3CDTF">2014-01-30T10:03:20Z</dcterms:modified>
</cp:coreProperties>
</file>